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Proxima Nova Bold" charset="1" panose="02000506030000020004"/>
      <p:regular r:id="rId16"/>
    </p:embeddedFont>
    <p:embeddedFont>
      <p:font typeface="Proxima Nova" charset="1" panose="02000506030000020004"/>
      <p:regular r:id="rId17"/>
    </p:embeddedFont>
    <p:embeddedFont>
      <p:font typeface="Assistant Bold" charset="1" panose="00000800000000000000"/>
      <p:regular r:id="rId18"/>
    </p:embeddedFont>
    <p:embeddedFont>
      <p:font typeface="Barlow" charset="1" panose="00000500000000000000"/>
      <p:regular r:id="rId19"/>
    </p:embeddedFont>
    <p:embeddedFont>
      <p:font typeface="Barlow Light" charset="1" panose="00000400000000000000"/>
      <p:regular r:id="rId20"/>
    </p:embeddedFont>
    <p:embeddedFont>
      <p:font typeface="Barlow Bold" charset="1" panose="00000800000000000000"/>
      <p:regular r:id="rId21"/>
    </p:embeddedFont>
    <p:embeddedFont>
      <p:font typeface="Canva Sans Bold" charset="1" panose="020B0803030501040103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e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svg>
</file>

<file path=ppt/media/image4.svg>
</file>

<file path=ppt/media/image40.png>
</file>

<file path=ppt/media/image41.pn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40.pn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Relationship Id="rId9" Target="../media/image4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Relationship Id="rId7" Target="../media/image10.png" Type="http://schemas.openxmlformats.org/officeDocument/2006/relationships/image"/><Relationship Id="rId8" Target="../media/image11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4.png" Type="http://schemas.openxmlformats.org/officeDocument/2006/relationships/image"/><Relationship Id="rId7" Target="../media/image1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Relationship Id="rId8" Target="../media/image18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Relationship Id="rId6" Target="../media/image23.png" Type="http://schemas.openxmlformats.org/officeDocument/2006/relationships/image"/><Relationship Id="rId7" Target="../media/image24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4.png" Type="http://schemas.openxmlformats.org/officeDocument/2006/relationships/image"/><Relationship Id="rId7" Target="../media/image15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5.png" Type="http://schemas.openxmlformats.org/officeDocument/2006/relationships/image"/><Relationship Id="rId5" Target="../media/image26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27.jpeg" Type="http://schemas.openxmlformats.org/officeDocument/2006/relationships/image"/><Relationship Id="rId7" Target="../media/image28.png" Type="http://schemas.openxmlformats.org/officeDocument/2006/relationships/image"/><Relationship Id="rId8" Target="../media/image29.png" Type="http://schemas.openxmlformats.org/officeDocument/2006/relationships/image"/><Relationship Id="rId9" Target="../media/image3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5.png" Type="http://schemas.openxmlformats.org/officeDocument/2006/relationships/image"/><Relationship Id="rId11" Target="../media/image36.svg" Type="http://schemas.openxmlformats.org/officeDocument/2006/relationships/image"/><Relationship Id="rId12" Target="../media/image3.png" Type="http://schemas.openxmlformats.org/officeDocument/2006/relationships/image"/><Relationship Id="rId13" Target="../media/image4.svg" Type="http://schemas.openxmlformats.org/officeDocument/2006/relationships/image"/><Relationship Id="rId14" Target="../media/image37.png" Type="http://schemas.openxmlformats.org/officeDocument/2006/relationships/image"/><Relationship Id="rId15" Target="../media/image38.png" Type="http://schemas.openxmlformats.org/officeDocument/2006/relationships/image"/><Relationship Id="rId16" Target="../media/image39.svg" Type="http://schemas.openxmlformats.org/officeDocument/2006/relationships/image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31.png" Type="http://schemas.openxmlformats.org/officeDocument/2006/relationships/image"/><Relationship Id="rId7" Target="../media/image32.svg" Type="http://schemas.openxmlformats.org/officeDocument/2006/relationships/image"/><Relationship Id="rId8" Target="../media/image33.png" Type="http://schemas.openxmlformats.org/officeDocument/2006/relationships/image"/><Relationship Id="rId9" Target="../media/image3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5400000">
            <a:off x="9139238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400000">
            <a:off x="-1143000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true" rot="733574">
            <a:off x="5982356" y="-5285415"/>
            <a:ext cx="14453316" cy="10931963"/>
          </a:xfrm>
          <a:custGeom>
            <a:avLst/>
            <a:gdLst/>
            <a:ahLst/>
            <a:cxnLst/>
            <a:rect r="r" b="b" t="t" l="l"/>
            <a:pathLst>
              <a:path h="10931963" w="14453316">
                <a:moveTo>
                  <a:pt x="0" y="10931963"/>
                </a:moveTo>
                <a:lnTo>
                  <a:pt x="14453316" y="10931963"/>
                </a:lnTo>
                <a:lnTo>
                  <a:pt x="14453316" y="0"/>
                </a:lnTo>
                <a:lnTo>
                  <a:pt x="0" y="0"/>
                </a:lnTo>
                <a:lnTo>
                  <a:pt x="0" y="10931963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-4233034">
            <a:off x="7201997" y="436120"/>
            <a:ext cx="19555318" cy="15893140"/>
          </a:xfrm>
          <a:custGeom>
            <a:avLst/>
            <a:gdLst/>
            <a:ahLst/>
            <a:cxnLst/>
            <a:rect r="r" b="b" t="t" l="l"/>
            <a:pathLst>
              <a:path h="15893140" w="19555318">
                <a:moveTo>
                  <a:pt x="19555317" y="0"/>
                </a:moveTo>
                <a:lnTo>
                  <a:pt x="0" y="0"/>
                </a:lnTo>
                <a:lnTo>
                  <a:pt x="0" y="15893140"/>
                </a:lnTo>
                <a:lnTo>
                  <a:pt x="19555317" y="15893140"/>
                </a:lnTo>
                <a:lnTo>
                  <a:pt x="19555317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7541418"/>
            <a:ext cx="11608265" cy="17168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1"/>
              </a:lnSpc>
            </a:pPr>
            <a:r>
              <a:rPr lang="en-US" sz="3751" b="true">
                <a:solidFill>
                  <a:srgbClr val="24225C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Developed under IBM SkillsBuild AI Training Program</a:t>
            </a:r>
          </a:p>
          <a:p>
            <a:pPr algn="l">
              <a:lnSpc>
                <a:spcPts val="5214"/>
              </a:lnSpc>
            </a:pPr>
            <a:r>
              <a:rPr lang="en-US" sz="3751">
                <a:solidFill>
                  <a:srgbClr val="24225C"/>
                </a:solidFill>
                <a:latin typeface="Proxima Nova"/>
                <a:ea typeface="Proxima Nova"/>
                <a:cs typeface="Proxima Nova"/>
                <a:sym typeface="Proxima Nova"/>
              </a:rPr>
              <a:t>By: Sashank Peesapaty, Harsha, Nithin, Ganesh College: Pragathi Degree College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33450" y="3481107"/>
            <a:ext cx="11703515" cy="25222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79"/>
              </a:lnSpc>
            </a:pPr>
            <a:r>
              <a:rPr lang="en-US" b="true" sz="7199">
                <a:solidFill>
                  <a:srgbClr val="24225C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AI-Driven Hygiene &amp; Taste Improvement System for Local Food Stalls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5400000">
            <a:off x="9134475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400000">
            <a:off x="-1143000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true" rot="7292710">
            <a:off x="9504594" y="3800129"/>
            <a:ext cx="12394681" cy="9374886"/>
          </a:xfrm>
          <a:custGeom>
            <a:avLst/>
            <a:gdLst/>
            <a:ahLst/>
            <a:cxnLst/>
            <a:rect r="r" b="b" t="t" l="l"/>
            <a:pathLst>
              <a:path h="9374886" w="12394681">
                <a:moveTo>
                  <a:pt x="0" y="9374886"/>
                </a:moveTo>
                <a:lnTo>
                  <a:pt x="12394681" y="9374886"/>
                </a:lnTo>
                <a:lnTo>
                  <a:pt x="12394681" y="0"/>
                </a:lnTo>
                <a:lnTo>
                  <a:pt x="0" y="0"/>
                </a:lnTo>
                <a:lnTo>
                  <a:pt x="0" y="937488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371556" y="4053775"/>
            <a:ext cx="4697021" cy="4697021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127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1270">
                  <a:moveTo>
                    <a:pt x="5985510" y="0"/>
                  </a:moveTo>
                  <a:lnTo>
                    <a:pt x="364490" y="0"/>
                  </a:lnTo>
                  <a:cubicBezTo>
                    <a:pt x="162560" y="0"/>
                    <a:pt x="0" y="162560"/>
                    <a:pt x="0" y="364490"/>
                  </a:cubicBezTo>
                  <a:lnTo>
                    <a:pt x="0" y="5986780"/>
                  </a:lnTo>
                  <a:cubicBezTo>
                    <a:pt x="0" y="6187440"/>
                    <a:pt x="162560" y="6350000"/>
                    <a:pt x="364490" y="6350000"/>
                  </a:cubicBezTo>
                  <a:lnTo>
                    <a:pt x="5986780" y="6350000"/>
                  </a:lnTo>
                  <a:cubicBezTo>
                    <a:pt x="6187440" y="6350000"/>
                    <a:pt x="6351270" y="6187440"/>
                    <a:pt x="6351270" y="5985510"/>
                  </a:cubicBezTo>
                  <a:lnTo>
                    <a:pt x="6351270" y="364490"/>
                  </a:lnTo>
                  <a:cubicBezTo>
                    <a:pt x="6350000" y="162560"/>
                    <a:pt x="6187440" y="0"/>
                    <a:pt x="5985510" y="0"/>
                  </a:cubicBezTo>
                  <a:close/>
                </a:path>
              </a:pathLst>
            </a:custGeom>
            <a:blipFill>
              <a:blip r:embed="rId6"/>
              <a:stretch>
                <a:fillRect l="-1369" t="0" r="-1369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true" rot="-3107602">
            <a:off x="-1780787" y="-1649759"/>
            <a:ext cx="7082464" cy="5356918"/>
          </a:xfrm>
          <a:custGeom>
            <a:avLst/>
            <a:gdLst/>
            <a:ahLst/>
            <a:cxnLst/>
            <a:rect r="r" b="b" t="t" l="l"/>
            <a:pathLst>
              <a:path h="5356918" w="7082464">
                <a:moveTo>
                  <a:pt x="0" y="5356918"/>
                </a:moveTo>
                <a:lnTo>
                  <a:pt x="7082463" y="5356918"/>
                </a:lnTo>
                <a:lnTo>
                  <a:pt x="7082463" y="0"/>
                </a:lnTo>
                <a:lnTo>
                  <a:pt x="0" y="0"/>
                </a:lnTo>
                <a:lnTo>
                  <a:pt x="0" y="5356918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028700" y="9544050"/>
            <a:ext cx="473857" cy="47385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3371556" y="9544050"/>
            <a:ext cx="473857" cy="473857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65629" y="9544050"/>
            <a:ext cx="2342856" cy="473857"/>
            <a:chOff x="0" y="0"/>
            <a:chExt cx="617048" cy="12480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17048" cy="124802"/>
            </a:xfrm>
            <a:custGeom>
              <a:avLst/>
              <a:gdLst/>
              <a:ahLst/>
              <a:cxnLst/>
              <a:rect r="r" b="b" t="t" l="l"/>
              <a:pathLst>
                <a:path h="124802" w="617048">
                  <a:moveTo>
                    <a:pt x="0" y="0"/>
                  </a:moveTo>
                  <a:lnTo>
                    <a:pt x="617048" y="0"/>
                  </a:lnTo>
                  <a:lnTo>
                    <a:pt x="617048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28575"/>
              <a:ext cx="617048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701935" y="9544050"/>
            <a:ext cx="473857" cy="473857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6790205" y="9544050"/>
            <a:ext cx="473857" cy="473857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5938863" y="9544050"/>
            <a:ext cx="1088270" cy="473857"/>
            <a:chOff x="0" y="0"/>
            <a:chExt cx="286623" cy="124802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86623" cy="124802"/>
            </a:xfrm>
            <a:custGeom>
              <a:avLst/>
              <a:gdLst/>
              <a:ahLst/>
              <a:cxnLst/>
              <a:rect r="r" b="b" t="t" l="l"/>
              <a:pathLst>
                <a:path h="124802" w="286623">
                  <a:moveTo>
                    <a:pt x="0" y="0"/>
                  </a:moveTo>
                  <a:lnTo>
                    <a:pt x="286623" y="0"/>
                  </a:lnTo>
                  <a:lnTo>
                    <a:pt x="28662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28575"/>
              <a:ext cx="286623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8674905" y="9544050"/>
            <a:ext cx="473857" cy="473857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9139238" y="9544050"/>
            <a:ext cx="473857" cy="473857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8911834" y="9544050"/>
            <a:ext cx="464332" cy="473857"/>
            <a:chOff x="0" y="0"/>
            <a:chExt cx="122293" cy="124802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22293" cy="124802"/>
            </a:xfrm>
            <a:custGeom>
              <a:avLst/>
              <a:gdLst/>
              <a:ahLst/>
              <a:cxnLst/>
              <a:rect r="r" b="b" t="t" l="l"/>
              <a:pathLst>
                <a:path h="124802" w="122293">
                  <a:moveTo>
                    <a:pt x="0" y="0"/>
                  </a:moveTo>
                  <a:lnTo>
                    <a:pt x="122293" y="0"/>
                  </a:lnTo>
                  <a:lnTo>
                    <a:pt x="12229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28575"/>
              <a:ext cx="122293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Freeform 35" id="35"/>
          <p:cNvSpPr/>
          <p:nvPr/>
        </p:nvSpPr>
        <p:spPr>
          <a:xfrm flipH="false" flipV="false" rot="0">
            <a:off x="8973740" y="9648895"/>
            <a:ext cx="350045" cy="281309"/>
          </a:xfrm>
          <a:custGeom>
            <a:avLst/>
            <a:gdLst/>
            <a:ahLst/>
            <a:cxnLst/>
            <a:rect r="r" b="b" t="t" l="l"/>
            <a:pathLst>
              <a:path h="281309" w="350045">
                <a:moveTo>
                  <a:pt x="0" y="0"/>
                </a:moveTo>
                <a:lnTo>
                  <a:pt x="350045" y="0"/>
                </a:lnTo>
                <a:lnTo>
                  <a:pt x="350045" y="281309"/>
                </a:lnTo>
                <a:lnTo>
                  <a:pt x="0" y="28130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6" id="36"/>
          <p:cNvGrpSpPr/>
          <p:nvPr/>
        </p:nvGrpSpPr>
        <p:grpSpPr>
          <a:xfrm rot="0">
            <a:off x="11241842" y="4053775"/>
            <a:ext cx="4697021" cy="4697021"/>
            <a:chOff x="0" y="0"/>
            <a:chExt cx="6350000" cy="63500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635127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1270">
                  <a:moveTo>
                    <a:pt x="5985510" y="0"/>
                  </a:moveTo>
                  <a:lnTo>
                    <a:pt x="364490" y="0"/>
                  </a:lnTo>
                  <a:cubicBezTo>
                    <a:pt x="162560" y="0"/>
                    <a:pt x="0" y="162560"/>
                    <a:pt x="0" y="364490"/>
                  </a:cubicBezTo>
                  <a:lnTo>
                    <a:pt x="0" y="5986780"/>
                  </a:lnTo>
                  <a:cubicBezTo>
                    <a:pt x="0" y="6187440"/>
                    <a:pt x="162560" y="6350000"/>
                    <a:pt x="364490" y="6350000"/>
                  </a:cubicBezTo>
                  <a:lnTo>
                    <a:pt x="5986780" y="6350000"/>
                  </a:lnTo>
                  <a:cubicBezTo>
                    <a:pt x="6187440" y="6350000"/>
                    <a:pt x="6351270" y="6187440"/>
                    <a:pt x="6351270" y="5985510"/>
                  </a:cubicBezTo>
                  <a:lnTo>
                    <a:pt x="6351270" y="364490"/>
                  </a:lnTo>
                  <a:cubicBezTo>
                    <a:pt x="6350000" y="162560"/>
                    <a:pt x="6187440" y="0"/>
                    <a:pt x="5985510" y="0"/>
                  </a:cubicBezTo>
                  <a:close/>
                </a:path>
              </a:pathLst>
            </a:custGeom>
            <a:blipFill>
              <a:blip r:embed="rId9"/>
              <a:stretch>
                <a:fillRect l="0" t="-10" r="0" b="-10"/>
              </a:stretch>
            </a:blipFill>
          </p:spPr>
        </p:sp>
      </p:grpSp>
      <p:sp>
        <p:nvSpPr>
          <p:cNvPr name="TextBox 38" id="38"/>
          <p:cNvSpPr txBox="true"/>
          <p:nvPr/>
        </p:nvSpPr>
        <p:spPr>
          <a:xfrm rot="0">
            <a:off x="4480836" y="991566"/>
            <a:ext cx="9335854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b="true" sz="6999">
                <a:solidFill>
                  <a:srgbClr val="24225C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ThankYou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253218" y="9660329"/>
            <a:ext cx="2355266" cy="26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b="true" sz="2000">
                <a:solidFill>
                  <a:srgbClr val="FEFEFE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www.saradas.in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5938863" y="9660329"/>
            <a:ext cx="1088270" cy="26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10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4408637" y="2269108"/>
            <a:ext cx="9451675" cy="511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US" sz="3200">
                <a:solidFill>
                  <a:srgbClr val="24225C"/>
                </a:solidFill>
                <a:latin typeface="Barlow"/>
                <a:ea typeface="Barlow"/>
                <a:cs typeface="Barlow"/>
                <a:sym typeface="Barlow"/>
              </a:rPr>
              <a:t>Brought to you by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5952448" y="2748850"/>
            <a:ext cx="6364054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b="true" sz="6999">
                <a:solidFill>
                  <a:srgbClr val="C939E6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www.saradas.in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5400000">
            <a:off x="-1138238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2470439" y="7855420"/>
            <a:ext cx="5190982" cy="2919927"/>
          </a:xfrm>
          <a:custGeom>
            <a:avLst/>
            <a:gdLst/>
            <a:ahLst/>
            <a:cxnLst/>
            <a:rect r="r" b="b" t="t" l="l"/>
            <a:pathLst>
              <a:path h="2919927" w="5190982">
                <a:moveTo>
                  <a:pt x="5190981" y="0"/>
                </a:moveTo>
                <a:lnTo>
                  <a:pt x="0" y="0"/>
                </a:lnTo>
                <a:lnTo>
                  <a:pt x="0" y="2919928"/>
                </a:lnTo>
                <a:lnTo>
                  <a:pt x="5190981" y="2919928"/>
                </a:lnTo>
                <a:lnTo>
                  <a:pt x="5190981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385976" y="9133369"/>
            <a:ext cx="2400480" cy="1350270"/>
          </a:xfrm>
          <a:custGeom>
            <a:avLst/>
            <a:gdLst/>
            <a:ahLst/>
            <a:cxnLst/>
            <a:rect r="r" b="b" t="t" l="l"/>
            <a:pathLst>
              <a:path h="1350270" w="2400480">
                <a:moveTo>
                  <a:pt x="2400480" y="0"/>
                </a:moveTo>
                <a:lnTo>
                  <a:pt x="0" y="0"/>
                </a:lnTo>
                <a:lnTo>
                  <a:pt x="0" y="1350270"/>
                </a:lnTo>
                <a:lnTo>
                  <a:pt x="2400480" y="1350270"/>
                </a:lnTo>
                <a:lnTo>
                  <a:pt x="240048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7270412" y="8708454"/>
            <a:ext cx="3282843" cy="1846599"/>
          </a:xfrm>
          <a:custGeom>
            <a:avLst/>
            <a:gdLst/>
            <a:ahLst/>
            <a:cxnLst/>
            <a:rect r="r" b="b" t="t" l="l"/>
            <a:pathLst>
              <a:path h="1846599" w="3282843">
                <a:moveTo>
                  <a:pt x="3282843" y="0"/>
                </a:moveTo>
                <a:lnTo>
                  <a:pt x="0" y="0"/>
                </a:lnTo>
                <a:lnTo>
                  <a:pt x="0" y="1846599"/>
                </a:lnTo>
                <a:lnTo>
                  <a:pt x="3282843" y="1846599"/>
                </a:lnTo>
                <a:lnTo>
                  <a:pt x="3282843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0194120" y="9341462"/>
            <a:ext cx="2405141" cy="1352892"/>
          </a:xfrm>
          <a:custGeom>
            <a:avLst/>
            <a:gdLst/>
            <a:ahLst/>
            <a:cxnLst/>
            <a:rect r="r" b="b" t="t" l="l"/>
            <a:pathLst>
              <a:path h="1352892" w="2405141">
                <a:moveTo>
                  <a:pt x="2405140" y="0"/>
                </a:moveTo>
                <a:lnTo>
                  <a:pt x="0" y="0"/>
                </a:lnTo>
                <a:lnTo>
                  <a:pt x="0" y="1352891"/>
                </a:lnTo>
                <a:lnTo>
                  <a:pt x="2405140" y="1352891"/>
                </a:lnTo>
                <a:lnTo>
                  <a:pt x="240514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12420155" y="9789549"/>
            <a:ext cx="2405141" cy="1352892"/>
          </a:xfrm>
          <a:custGeom>
            <a:avLst/>
            <a:gdLst/>
            <a:ahLst/>
            <a:cxnLst/>
            <a:rect r="r" b="b" t="t" l="l"/>
            <a:pathLst>
              <a:path h="1352892" w="2405141">
                <a:moveTo>
                  <a:pt x="2405141" y="0"/>
                </a:moveTo>
                <a:lnTo>
                  <a:pt x="0" y="0"/>
                </a:lnTo>
                <a:lnTo>
                  <a:pt x="0" y="1352892"/>
                </a:lnTo>
                <a:lnTo>
                  <a:pt x="2405141" y="1352892"/>
                </a:lnTo>
                <a:lnTo>
                  <a:pt x="2405141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028700" y="9544050"/>
            <a:ext cx="473857" cy="47385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3371556" y="9544050"/>
            <a:ext cx="473857" cy="473857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65629" y="9544050"/>
            <a:ext cx="2342856" cy="473857"/>
            <a:chOff x="0" y="0"/>
            <a:chExt cx="617048" cy="12480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17048" cy="124802"/>
            </a:xfrm>
            <a:custGeom>
              <a:avLst/>
              <a:gdLst/>
              <a:ahLst/>
              <a:cxnLst/>
              <a:rect r="r" b="b" t="t" l="l"/>
              <a:pathLst>
                <a:path h="124802" w="617048">
                  <a:moveTo>
                    <a:pt x="0" y="0"/>
                  </a:moveTo>
                  <a:lnTo>
                    <a:pt x="617048" y="0"/>
                  </a:lnTo>
                  <a:lnTo>
                    <a:pt x="617048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28575"/>
              <a:ext cx="617048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701935" y="9544050"/>
            <a:ext cx="473857" cy="473857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6790205" y="9544050"/>
            <a:ext cx="473857" cy="473857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5938863" y="9544050"/>
            <a:ext cx="1088270" cy="473857"/>
            <a:chOff x="0" y="0"/>
            <a:chExt cx="286623" cy="124802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86623" cy="124802"/>
            </a:xfrm>
            <a:custGeom>
              <a:avLst/>
              <a:gdLst/>
              <a:ahLst/>
              <a:cxnLst/>
              <a:rect r="r" b="b" t="t" l="l"/>
              <a:pathLst>
                <a:path h="124802" w="286623">
                  <a:moveTo>
                    <a:pt x="0" y="0"/>
                  </a:moveTo>
                  <a:lnTo>
                    <a:pt x="286623" y="0"/>
                  </a:lnTo>
                  <a:lnTo>
                    <a:pt x="28662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28575"/>
              <a:ext cx="286623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8674905" y="9544050"/>
            <a:ext cx="473857" cy="473857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9139238" y="9544050"/>
            <a:ext cx="473857" cy="473857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8911834" y="9544050"/>
            <a:ext cx="464332" cy="473857"/>
            <a:chOff x="0" y="0"/>
            <a:chExt cx="122293" cy="124802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22293" cy="124802"/>
            </a:xfrm>
            <a:custGeom>
              <a:avLst/>
              <a:gdLst/>
              <a:ahLst/>
              <a:cxnLst/>
              <a:rect r="r" b="b" t="t" l="l"/>
              <a:pathLst>
                <a:path h="124802" w="122293">
                  <a:moveTo>
                    <a:pt x="0" y="0"/>
                  </a:moveTo>
                  <a:lnTo>
                    <a:pt x="122293" y="0"/>
                  </a:lnTo>
                  <a:lnTo>
                    <a:pt x="12229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28575"/>
              <a:ext cx="122293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Freeform 35" id="35"/>
          <p:cNvSpPr/>
          <p:nvPr/>
        </p:nvSpPr>
        <p:spPr>
          <a:xfrm flipH="false" flipV="false" rot="0">
            <a:off x="8973740" y="9648895"/>
            <a:ext cx="350045" cy="281309"/>
          </a:xfrm>
          <a:custGeom>
            <a:avLst/>
            <a:gdLst/>
            <a:ahLst/>
            <a:cxnLst/>
            <a:rect r="r" b="b" t="t" l="l"/>
            <a:pathLst>
              <a:path h="281309" w="350045">
                <a:moveTo>
                  <a:pt x="0" y="0"/>
                </a:moveTo>
                <a:lnTo>
                  <a:pt x="350045" y="0"/>
                </a:lnTo>
                <a:lnTo>
                  <a:pt x="350045" y="281309"/>
                </a:lnTo>
                <a:lnTo>
                  <a:pt x="0" y="28130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6" id="36"/>
          <p:cNvSpPr/>
          <p:nvPr/>
        </p:nvSpPr>
        <p:spPr>
          <a:xfrm flipH="false" flipV="false" rot="0">
            <a:off x="2555873" y="2391375"/>
            <a:ext cx="5105548" cy="5785323"/>
          </a:xfrm>
          <a:custGeom>
            <a:avLst/>
            <a:gdLst/>
            <a:ahLst/>
            <a:cxnLst/>
            <a:rect r="r" b="b" t="t" l="l"/>
            <a:pathLst>
              <a:path h="5785323" w="5105548">
                <a:moveTo>
                  <a:pt x="0" y="0"/>
                </a:moveTo>
                <a:lnTo>
                  <a:pt x="5105547" y="0"/>
                </a:lnTo>
                <a:lnTo>
                  <a:pt x="5105547" y="5785323"/>
                </a:lnTo>
                <a:lnTo>
                  <a:pt x="0" y="578532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7" id="37"/>
          <p:cNvSpPr txBox="true"/>
          <p:nvPr/>
        </p:nvSpPr>
        <p:spPr>
          <a:xfrm rot="0">
            <a:off x="10058591" y="1523567"/>
            <a:ext cx="7200709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99"/>
              </a:lnSpc>
            </a:pPr>
            <a:r>
              <a:rPr lang="en-US" sz="6999" b="true">
                <a:solidFill>
                  <a:srgbClr val="24225C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Introduction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058591" y="2895166"/>
            <a:ext cx="7205472" cy="4730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4800">
                <a:solidFill>
                  <a:srgbClr val="24225C"/>
                </a:solidFill>
                <a:latin typeface="Barlow"/>
                <a:ea typeface="Barlow"/>
                <a:cs typeface="Barlow"/>
                <a:sym typeface="Barlow"/>
              </a:rPr>
              <a:t>“Street food stalls are vital to local culture, but many face hygiene and taste issues. This project uses AI and awareness programs to solve these problems.”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253218" y="9660329"/>
            <a:ext cx="2355266" cy="26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b="true" sz="2000">
                <a:solidFill>
                  <a:srgbClr val="FEFEFE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www.saradas.in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5938863" y="9660329"/>
            <a:ext cx="1088270" cy="26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02</a:t>
            </a:r>
          </a:p>
        </p:txBody>
      </p:sp>
    </p:spTree>
  </p:cSld>
  <p:clrMapOvr>
    <a:masterClrMapping/>
  </p:clrMapOvr>
  <p:transition spd="fast">
    <p:circl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138238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848600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60582" y="1238250"/>
            <a:ext cx="7883134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99"/>
              </a:lnSpc>
            </a:pPr>
            <a:r>
              <a:rPr lang="en-US" sz="6999" b="true">
                <a:solidFill>
                  <a:srgbClr val="24225C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Problem Statement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820782" y="3113010"/>
            <a:ext cx="10528041" cy="672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7"/>
              </a:lnSpc>
            </a:pPr>
            <a:r>
              <a:rPr lang="en-US" sz="5430">
                <a:solidFill>
                  <a:srgbClr val="24225C"/>
                </a:solidFill>
                <a:latin typeface="Barlow Light"/>
                <a:ea typeface="Barlow Light"/>
                <a:cs typeface="Barlow Light"/>
                <a:sym typeface="Barlow Light"/>
              </a:rPr>
              <a:t>Many stalls lack hygiene standards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820782" y="4300499"/>
            <a:ext cx="9725814" cy="672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7"/>
              </a:lnSpc>
            </a:pPr>
            <a:r>
              <a:rPr lang="en-US" sz="5430">
                <a:solidFill>
                  <a:srgbClr val="24225C"/>
                </a:solidFill>
                <a:latin typeface="Barlow Light"/>
                <a:ea typeface="Barlow Light"/>
                <a:cs typeface="Barlow Light"/>
                <a:sym typeface="Barlow Light"/>
              </a:rPr>
              <a:t>Taste consistency is low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820782" y="5487989"/>
            <a:ext cx="9725814" cy="672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7"/>
              </a:lnSpc>
            </a:pPr>
            <a:r>
              <a:rPr lang="en-US" sz="5430">
                <a:solidFill>
                  <a:srgbClr val="24225C"/>
                </a:solidFill>
                <a:latin typeface="Barlow Light"/>
                <a:ea typeface="Barlow Light"/>
                <a:cs typeface="Barlow Light"/>
                <a:sym typeface="Barlow Light"/>
              </a:rPr>
              <a:t>Customer trust decreases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820782" y="6675478"/>
            <a:ext cx="11738865" cy="1290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7"/>
              </a:lnSpc>
            </a:pPr>
            <a:r>
              <a:rPr lang="en-US" sz="5430">
                <a:solidFill>
                  <a:srgbClr val="24225C"/>
                </a:solidFill>
                <a:latin typeface="Barlow Light"/>
                <a:ea typeface="Barlow Light"/>
                <a:cs typeface="Barlow Light"/>
                <a:sym typeface="Barlow Light"/>
              </a:rPr>
              <a:t>Health risks increase</a:t>
            </a:r>
          </a:p>
          <a:p>
            <a:pPr algn="l">
              <a:lnSpc>
                <a:spcPts val="4887"/>
              </a:lnSpc>
            </a:pPr>
          </a:p>
        </p:txBody>
      </p:sp>
      <p:sp>
        <p:nvSpPr>
          <p:cNvPr name="Freeform 9" id="9"/>
          <p:cNvSpPr/>
          <p:nvPr/>
        </p:nvSpPr>
        <p:spPr>
          <a:xfrm flipH="false" flipV="false" rot="-7268617">
            <a:off x="11642282" y="-6675289"/>
            <a:ext cx="12657383" cy="10287000"/>
          </a:xfrm>
          <a:custGeom>
            <a:avLst/>
            <a:gdLst/>
            <a:ahLst/>
            <a:cxnLst/>
            <a:rect r="r" b="b" t="t" l="l"/>
            <a:pathLst>
              <a:path h="10287000" w="12657383">
                <a:moveTo>
                  <a:pt x="0" y="0"/>
                </a:moveTo>
                <a:lnTo>
                  <a:pt x="12657383" y="0"/>
                </a:lnTo>
                <a:lnTo>
                  <a:pt x="1265738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3414681">
            <a:off x="-5458584" y="3995569"/>
            <a:ext cx="12657383" cy="10287000"/>
          </a:xfrm>
          <a:custGeom>
            <a:avLst/>
            <a:gdLst/>
            <a:ahLst/>
            <a:cxnLst/>
            <a:rect r="r" b="b" t="t" l="l"/>
            <a:pathLst>
              <a:path h="10287000" w="12657383">
                <a:moveTo>
                  <a:pt x="0" y="0"/>
                </a:moveTo>
                <a:lnTo>
                  <a:pt x="12657382" y="0"/>
                </a:lnTo>
                <a:lnTo>
                  <a:pt x="1265738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028700" y="9544050"/>
            <a:ext cx="473857" cy="473857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3371556" y="9544050"/>
            <a:ext cx="473857" cy="473857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65629" y="9544050"/>
            <a:ext cx="2342856" cy="473857"/>
            <a:chOff x="0" y="0"/>
            <a:chExt cx="617048" cy="12480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17048" cy="124802"/>
            </a:xfrm>
            <a:custGeom>
              <a:avLst/>
              <a:gdLst/>
              <a:ahLst/>
              <a:cxnLst/>
              <a:rect r="r" b="b" t="t" l="l"/>
              <a:pathLst>
                <a:path h="124802" w="617048">
                  <a:moveTo>
                    <a:pt x="0" y="0"/>
                  </a:moveTo>
                  <a:lnTo>
                    <a:pt x="617048" y="0"/>
                  </a:lnTo>
                  <a:lnTo>
                    <a:pt x="617048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28575"/>
              <a:ext cx="617048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5701935" y="9544050"/>
            <a:ext cx="473857" cy="473857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6790205" y="9544050"/>
            <a:ext cx="473857" cy="473857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5938863" y="9544050"/>
            <a:ext cx="1088270" cy="473857"/>
            <a:chOff x="0" y="0"/>
            <a:chExt cx="286623" cy="12480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86623" cy="124802"/>
            </a:xfrm>
            <a:custGeom>
              <a:avLst/>
              <a:gdLst/>
              <a:ahLst/>
              <a:cxnLst/>
              <a:rect r="r" b="b" t="t" l="l"/>
              <a:pathLst>
                <a:path h="124802" w="286623">
                  <a:moveTo>
                    <a:pt x="0" y="0"/>
                  </a:moveTo>
                  <a:lnTo>
                    <a:pt x="286623" y="0"/>
                  </a:lnTo>
                  <a:lnTo>
                    <a:pt x="28662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28575"/>
              <a:ext cx="286623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AutoShape 29" id="29"/>
          <p:cNvSpPr/>
          <p:nvPr/>
        </p:nvSpPr>
        <p:spPr>
          <a:xfrm>
            <a:off x="7317043" y="2602230"/>
            <a:ext cx="1063114" cy="0"/>
          </a:xfrm>
          <a:prstGeom prst="line">
            <a:avLst/>
          </a:prstGeom>
          <a:ln cap="flat" w="19050">
            <a:solidFill>
              <a:srgbClr val="1D28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0" id="30"/>
          <p:cNvSpPr/>
          <p:nvPr/>
        </p:nvSpPr>
        <p:spPr>
          <a:xfrm flipH="false" flipV="false" rot="0">
            <a:off x="1265629" y="3874992"/>
            <a:ext cx="3089724" cy="2921193"/>
          </a:xfrm>
          <a:custGeom>
            <a:avLst/>
            <a:gdLst/>
            <a:ahLst/>
            <a:cxnLst/>
            <a:rect r="r" b="b" t="t" l="l"/>
            <a:pathLst>
              <a:path h="2921193" w="3089724">
                <a:moveTo>
                  <a:pt x="0" y="0"/>
                </a:moveTo>
                <a:lnTo>
                  <a:pt x="3089723" y="0"/>
                </a:lnTo>
                <a:lnTo>
                  <a:pt x="3089723" y="2921194"/>
                </a:lnTo>
                <a:lnTo>
                  <a:pt x="0" y="292119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5692633" y="5489324"/>
            <a:ext cx="1128149" cy="662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7"/>
              </a:lnSpc>
            </a:pPr>
            <a:r>
              <a:rPr lang="en-US" sz="5430" b="true">
                <a:solidFill>
                  <a:srgbClr val="24225C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03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5692633" y="3112006"/>
            <a:ext cx="1128149" cy="662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7"/>
              </a:lnSpc>
            </a:pPr>
            <a:r>
              <a:rPr lang="en-US" sz="5430" b="true">
                <a:solidFill>
                  <a:srgbClr val="24225C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01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5692633" y="6677984"/>
            <a:ext cx="1128149" cy="662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7"/>
              </a:lnSpc>
            </a:pPr>
            <a:r>
              <a:rPr lang="en-US" sz="5430" b="true">
                <a:solidFill>
                  <a:srgbClr val="24225C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04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5692633" y="4300665"/>
            <a:ext cx="1128149" cy="662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7"/>
              </a:lnSpc>
            </a:pPr>
            <a:r>
              <a:rPr lang="en-US" sz="5430" b="true">
                <a:solidFill>
                  <a:srgbClr val="24225C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02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253218" y="9660329"/>
            <a:ext cx="2355266" cy="26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b="true" sz="2000">
                <a:solidFill>
                  <a:srgbClr val="FEFEFE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www.saradas.in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5938863" y="9660329"/>
            <a:ext cx="1088270" cy="26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03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143000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39238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632117">
            <a:off x="7531818" y="-6283060"/>
            <a:ext cx="17287947" cy="14050386"/>
          </a:xfrm>
          <a:custGeom>
            <a:avLst/>
            <a:gdLst/>
            <a:ahLst/>
            <a:cxnLst/>
            <a:rect r="r" b="b" t="t" l="l"/>
            <a:pathLst>
              <a:path h="14050386" w="17287947">
                <a:moveTo>
                  <a:pt x="0" y="0"/>
                </a:moveTo>
                <a:lnTo>
                  <a:pt x="17287948" y="0"/>
                </a:lnTo>
                <a:lnTo>
                  <a:pt x="17287948" y="14050386"/>
                </a:lnTo>
                <a:lnTo>
                  <a:pt x="0" y="140503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2608263"/>
            <a:ext cx="6918027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99"/>
              </a:lnSpc>
            </a:pPr>
            <a:r>
              <a:rPr lang="en-US" sz="6999" b="true">
                <a:solidFill>
                  <a:srgbClr val="24225C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Objectives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989387"/>
            <a:ext cx="6918027" cy="4785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6780" indent="-453390" lvl="1">
              <a:lnSpc>
                <a:spcPts val="5460"/>
              </a:lnSpc>
              <a:buFont typeface="Arial"/>
              <a:buChar char="•"/>
            </a:pPr>
            <a:r>
              <a:rPr lang="en-US" sz="4200">
                <a:solidFill>
                  <a:srgbClr val="24225C"/>
                </a:solidFill>
                <a:latin typeface="Barlow"/>
                <a:ea typeface="Barlow"/>
                <a:cs typeface="Barlow"/>
                <a:sym typeface="Barlow"/>
              </a:rPr>
              <a:t>Improve hygiene standards</a:t>
            </a:r>
          </a:p>
          <a:p>
            <a:pPr algn="l" marL="906780" indent="-453390" lvl="1">
              <a:lnSpc>
                <a:spcPts val="5460"/>
              </a:lnSpc>
              <a:buFont typeface="Arial"/>
              <a:buChar char="•"/>
            </a:pPr>
            <a:r>
              <a:rPr lang="en-US" sz="4200">
                <a:solidFill>
                  <a:srgbClr val="24225C"/>
                </a:solidFill>
                <a:latin typeface="Barlow"/>
                <a:ea typeface="Barlow"/>
                <a:cs typeface="Barlow"/>
                <a:sym typeface="Barlow"/>
              </a:rPr>
              <a:t>Ensure taste consistency</a:t>
            </a:r>
          </a:p>
          <a:p>
            <a:pPr algn="l" marL="906780" indent="-453390" lvl="1">
              <a:lnSpc>
                <a:spcPts val="5460"/>
              </a:lnSpc>
              <a:buFont typeface="Arial"/>
              <a:buChar char="•"/>
            </a:pPr>
            <a:r>
              <a:rPr lang="en-US" sz="4200">
                <a:solidFill>
                  <a:srgbClr val="24225C"/>
                </a:solidFill>
                <a:latin typeface="Barlow"/>
                <a:ea typeface="Barlow"/>
                <a:cs typeface="Barlow"/>
                <a:sym typeface="Barlow"/>
              </a:rPr>
              <a:t>Encourage vendor awareness</a:t>
            </a:r>
          </a:p>
          <a:p>
            <a:pPr algn="l" marL="906780" indent="-453390" lvl="1">
              <a:lnSpc>
                <a:spcPts val="5460"/>
              </a:lnSpc>
              <a:buFont typeface="Arial"/>
              <a:buChar char="•"/>
            </a:pPr>
            <a:r>
              <a:rPr lang="en-US" sz="4200">
                <a:solidFill>
                  <a:srgbClr val="24225C"/>
                </a:solidFill>
                <a:latin typeface="Barlow"/>
                <a:ea typeface="Barlow"/>
                <a:cs typeface="Barlow"/>
                <a:sym typeface="Barlow"/>
              </a:rPr>
              <a:t>Use AI for monitoring &amp; feedback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9544050"/>
            <a:ext cx="473857" cy="473857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3371556" y="9544050"/>
            <a:ext cx="473857" cy="473857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265629" y="9544050"/>
            <a:ext cx="2342856" cy="473857"/>
            <a:chOff x="0" y="0"/>
            <a:chExt cx="617048" cy="12480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17048" cy="124802"/>
            </a:xfrm>
            <a:custGeom>
              <a:avLst/>
              <a:gdLst/>
              <a:ahLst/>
              <a:cxnLst/>
              <a:rect r="r" b="b" t="t" l="l"/>
              <a:pathLst>
                <a:path h="124802" w="617048">
                  <a:moveTo>
                    <a:pt x="0" y="0"/>
                  </a:moveTo>
                  <a:lnTo>
                    <a:pt x="617048" y="0"/>
                  </a:lnTo>
                  <a:lnTo>
                    <a:pt x="617048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28575"/>
              <a:ext cx="617048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253218" y="9660329"/>
            <a:ext cx="2355266" cy="26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b="true" sz="2000">
                <a:solidFill>
                  <a:srgbClr val="FEFEFE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www.saradas.in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5701935" y="9544050"/>
            <a:ext cx="473857" cy="473857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6790205" y="9544050"/>
            <a:ext cx="473857" cy="473857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5938863" y="9544050"/>
            <a:ext cx="1088270" cy="473857"/>
            <a:chOff x="0" y="0"/>
            <a:chExt cx="286623" cy="124802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86623" cy="124802"/>
            </a:xfrm>
            <a:custGeom>
              <a:avLst/>
              <a:gdLst/>
              <a:ahLst/>
              <a:cxnLst/>
              <a:rect r="r" b="b" t="t" l="l"/>
              <a:pathLst>
                <a:path h="124802" w="286623">
                  <a:moveTo>
                    <a:pt x="0" y="0"/>
                  </a:moveTo>
                  <a:lnTo>
                    <a:pt x="286623" y="0"/>
                  </a:lnTo>
                  <a:lnTo>
                    <a:pt x="28662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28575"/>
              <a:ext cx="286623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5938863" y="9660329"/>
            <a:ext cx="1088270" cy="26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04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8674905" y="9544050"/>
            <a:ext cx="473857" cy="473857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9139238" y="9544050"/>
            <a:ext cx="473857" cy="473857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8911834" y="9544050"/>
            <a:ext cx="464332" cy="473857"/>
            <a:chOff x="0" y="0"/>
            <a:chExt cx="122293" cy="124802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22293" cy="124802"/>
            </a:xfrm>
            <a:custGeom>
              <a:avLst/>
              <a:gdLst/>
              <a:ahLst/>
              <a:cxnLst/>
              <a:rect r="r" b="b" t="t" l="l"/>
              <a:pathLst>
                <a:path h="124802" w="122293">
                  <a:moveTo>
                    <a:pt x="0" y="0"/>
                  </a:moveTo>
                  <a:lnTo>
                    <a:pt x="122293" y="0"/>
                  </a:lnTo>
                  <a:lnTo>
                    <a:pt x="12229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28575"/>
              <a:ext cx="122293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Freeform 36" id="36"/>
          <p:cNvSpPr/>
          <p:nvPr/>
        </p:nvSpPr>
        <p:spPr>
          <a:xfrm flipH="false" flipV="false" rot="0">
            <a:off x="8973740" y="9648895"/>
            <a:ext cx="350045" cy="281309"/>
          </a:xfrm>
          <a:custGeom>
            <a:avLst/>
            <a:gdLst/>
            <a:ahLst/>
            <a:cxnLst/>
            <a:rect r="r" b="b" t="t" l="l"/>
            <a:pathLst>
              <a:path h="281309" w="350045">
                <a:moveTo>
                  <a:pt x="0" y="0"/>
                </a:moveTo>
                <a:lnTo>
                  <a:pt x="350045" y="0"/>
                </a:lnTo>
                <a:lnTo>
                  <a:pt x="350045" y="281309"/>
                </a:lnTo>
                <a:lnTo>
                  <a:pt x="0" y="28130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7" id="37"/>
          <p:cNvGrpSpPr/>
          <p:nvPr/>
        </p:nvGrpSpPr>
        <p:grpSpPr>
          <a:xfrm rot="0">
            <a:off x="9029700" y="742133"/>
            <a:ext cx="8229600" cy="8229600"/>
            <a:chOff x="0" y="0"/>
            <a:chExt cx="6350000" cy="635000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715000" y="6350000"/>
                  </a:moveTo>
                  <a:lnTo>
                    <a:pt x="635000" y="6350000"/>
                  </a:lnTo>
                  <a:cubicBezTo>
                    <a:pt x="284480" y="6350000"/>
                    <a:pt x="0" y="6065520"/>
                    <a:pt x="0" y="5715000"/>
                  </a:cubicBez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5715000"/>
                  </a:lnTo>
                  <a:cubicBezTo>
                    <a:pt x="6350000" y="6065520"/>
                    <a:pt x="6065520" y="6350000"/>
                    <a:pt x="5715000" y="6350000"/>
                  </a:cubicBezTo>
                  <a:close/>
                </a:path>
              </a:pathLst>
            </a:custGeom>
            <a:blipFill>
              <a:blip r:embed="rId8"/>
              <a:stretch>
                <a:fillRect l="-25046" t="0" r="-25046" b="0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5400000">
            <a:off x="9134475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400000">
            <a:off x="-1143000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01337" y="829368"/>
            <a:ext cx="15894852" cy="8628263"/>
            <a:chOff x="0" y="0"/>
            <a:chExt cx="3499673" cy="189974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499674" cy="1899741"/>
            </a:xfrm>
            <a:custGeom>
              <a:avLst/>
              <a:gdLst/>
              <a:ahLst/>
              <a:cxnLst/>
              <a:rect r="r" b="b" t="t" l="l"/>
              <a:pathLst>
                <a:path h="1899741" w="3499674">
                  <a:moveTo>
                    <a:pt x="3375213" y="1899741"/>
                  </a:moveTo>
                  <a:lnTo>
                    <a:pt x="124460" y="1899741"/>
                  </a:lnTo>
                  <a:cubicBezTo>
                    <a:pt x="55880" y="1899741"/>
                    <a:pt x="0" y="1843861"/>
                    <a:pt x="0" y="177528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375214" y="0"/>
                  </a:lnTo>
                  <a:cubicBezTo>
                    <a:pt x="3443794" y="0"/>
                    <a:pt x="3499674" y="55880"/>
                    <a:pt x="3499674" y="124460"/>
                  </a:cubicBezTo>
                  <a:lnTo>
                    <a:pt x="3499674" y="1775281"/>
                  </a:lnTo>
                  <a:cubicBezTo>
                    <a:pt x="3499674" y="1843861"/>
                    <a:pt x="3443794" y="1899741"/>
                    <a:pt x="3375214" y="1899741"/>
                  </a:cubicBezTo>
                  <a:close/>
                </a:path>
              </a:pathLst>
            </a:custGeom>
            <a:solidFill>
              <a:srgbClr val="F8F9FF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903205" y="5858089"/>
            <a:ext cx="4738178" cy="3143250"/>
            <a:chOff x="0" y="0"/>
            <a:chExt cx="1109178" cy="73581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09178" cy="735815"/>
            </a:xfrm>
            <a:custGeom>
              <a:avLst/>
              <a:gdLst/>
              <a:ahLst/>
              <a:cxnLst/>
              <a:rect r="r" b="b" t="t" l="l"/>
              <a:pathLst>
                <a:path h="735815" w="1109178">
                  <a:moveTo>
                    <a:pt x="984718" y="735815"/>
                  </a:moveTo>
                  <a:lnTo>
                    <a:pt x="124460" y="735815"/>
                  </a:lnTo>
                  <a:cubicBezTo>
                    <a:pt x="55880" y="735815"/>
                    <a:pt x="0" y="679935"/>
                    <a:pt x="0" y="61135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984718" y="0"/>
                  </a:lnTo>
                  <a:cubicBezTo>
                    <a:pt x="1053298" y="0"/>
                    <a:pt x="1109178" y="55880"/>
                    <a:pt x="1109178" y="124460"/>
                  </a:cubicBezTo>
                  <a:lnTo>
                    <a:pt x="1109178" y="611355"/>
                  </a:lnTo>
                  <a:cubicBezTo>
                    <a:pt x="1109178" y="679935"/>
                    <a:pt x="1053298" y="735815"/>
                    <a:pt x="984718" y="735815"/>
                  </a:cubicBezTo>
                  <a:close/>
                </a:path>
              </a:pathLst>
            </a:custGeom>
            <a:solidFill>
              <a:srgbClr val="DADDF1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028700" y="9544050"/>
            <a:ext cx="473857" cy="47385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939E6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3371556" y="9544050"/>
            <a:ext cx="473857" cy="473857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939E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65629" y="9544050"/>
            <a:ext cx="2342856" cy="473857"/>
            <a:chOff x="0" y="0"/>
            <a:chExt cx="617048" cy="12480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17048" cy="124802"/>
            </a:xfrm>
            <a:custGeom>
              <a:avLst/>
              <a:gdLst/>
              <a:ahLst/>
              <a:cxnLst/>
              <a:rect r="r" b="b" t="t" l="l"/>
              <a:pathLst>
                <a:path h="124802" w="617048">
                  <a:moveTo>
                    <a:pt x="0" y="0"/>
                  </a:moveTo>
                  <a:lnTo>
                    <a:pt x="617048" y="0"/>
                  </a:lnTo>
                  <a:lnTo>
                    <a:pt x="617048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C939E6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28575"/>
              <a:ext cx="617048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701935" y="9544050"/>
            <a:ext cx="473857" cy="473857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939E6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6790205" y="9544050"/>
            <a:ext cx="473857" cy="473857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939E6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5938863" y="9544050"/>
            <a:ext cx="1088270" cy="473857"/>
            <a:chOff x="0" y="0"/>
            <a:chExt cx="286623" cy="124802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86623" cy="124802"/>
            </a:xfrm>
            <a:custGeom>
              <a:avLst/>
              <a:gdLst/>
              <a:ahLst/>
              <a:cxnLst/>
              <a:rect r="r" b="b" t="t" l="l"/>
              <a:pathLst>
                <a:path h="124802" w="286623">
                  <a:moveTo>
                    <a:pt x="0" y="0"/>
                  </a:moveTo>
                  <a:lnTo>
                    <a:pt x="286623" y="0"/>
                  </a:lnTo>
                  <a:lnTo>
                    <a:pt x="28662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C939E6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28575"/>
              <a:ext cx="286623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8674905" y="9544050"/>
            <a:ext cx="473857" cy="473857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939E6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9139238" y="9544050"/>
            <a:ext cx="473857" cy="473857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939E6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8911834" y="9544050"/>
            <a:ext cx="464332" cy="473857"/>
            <a:chOff x="0" y="0"/>
            <a:chExt cx="122293" cy="124802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22293" cy="124802"/>
            </a:xfrm>
            <a:custGeom>
              <a:avLst/>
              <a:gdLst/>
              <a:ahLst/>
              <a:cxnLst/>
              <a:rect r="r" b="b" t="t" l="l"/>
              <a:pathLst>
                <a:path h="124802" w="122293">
                  <a:moveTo>
                    <a:pt x="0" y="0"/>
                  </a:moveTo>
                  <a:lnTo>
                    <a:pt x="122293" y="0"/>
                  </a:lnTo>
                  <a:lnTo>
                    <a:pt x="12229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C939E6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28575"/>
              <a:ext cx="122293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Freeform 35" id="35"/>
          <p:cNvSpPr/>
          <p:nvPr/>
        </p:nvSpPr>
        <p:spPr>
          <a:xfrm flipH="false" flipV="false" rot="0">
            <a:off x="8973740" y="9648895"/>
            <a:ext cx="350045" cy="281309"/>
          </a:xfrm>
          <a:custGeom>
            <a:avLst/>
            <a:gdLst/>
            <a:ahLst/>
            <a:cxnLst/>
            <a:rect r="r" b="b" t="t" l="l"/>
            <a:pathLst>
              <a:path h="281309" w="350045">
                <a:moveTo>
                  <a:pt x="0" y="0"/>
                </a:moveTo>
                <a:lnTo>
                  <a:pt x="350045" y="0"/>
                </a:lnTo>
                <a:lnTo>
                  <a:pt x="350045" y="281309"/>
                </a:lnTo>
                <a:lnTo>
                  <a:pt x="0" y="2813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6" id="36"/>
          <p:cNvGrpSpPr/>
          <p:nvPr/>
        </p:nvGrpSpPr>
        <p:grpSpPr>
          <a:xfrm rot="0">
            <a:off x="6798361" y="5858089"/>
            <a:ext cx="4738178" cy="3143250"/>
            <a:chOff x="0" y="0"/>
            <a:chExt cx="1109178" cy="735815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109178" cy="735815"/>
            </a:xfrm>
            <a:custGeom>
              <a:avLst/>
              <a:gdLst/>
              <a:ahLst/>
              <a:cxnLst/>
              <a:rect r="r" b="b" t="t" l="l"/>
              <a:pathLst>
                <a:path h="735815" w="1109178">
                  <a:moveTo>
                    <a:pt x="984718" y="735815"/>
                  </a:moveTo>
                  <a:lnTo>
                    <a:pt x="124460" y="735815"/>
                  </a:lnTo>
                  <a:cubicBezTo>
                    <a:pt x="55880" y="735815"/>
                    <a:pt x="0" y="679935"/>
                    <a:pt x="0" y="61135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984718" y="0"/>
                  </a:lnTo>
                  <a:cubicBezTo>
                    <a:pt x="1053298" y="0"/>
                    <a:pt x="1109178" y="55880"/>
                    <a:pt x="1109178" y="124460"/>
                  </a:cubicBezTo>
                  <a:lnTo>
                    <a:pt x="1109178" y="611355"/>
                  </a:lnTo>
                  <a:cubicBezTo>
                    <a:pt x="1109178" y="679935"/>
                    <a:pt x="1053298" y="735815"/>
                    <a:pt x="984718" y="735815"/>
                  </a:cubicBezTo>
                  <a:close/>
                </a:path>
              </a:pathLst>
            </a:custGeom>
            <a:solidFill>
              <a:srgbClr val="DADDF1"/>
            </a:solidFill>
          </p:spPr>
        </p:sp>
      </p:grpSp>
      <p:grpSp>
        <p:nvGrpSpPr>
          <p:cNvPr name="Group 38" id="38"/>
          <p:cNvGrpSpPr/>
          <p:nvPr/>
        </p:nvGrpSpPr>
        <p:grpSpPr>
          <a:xfrm rot="0">
            <a:off x="11627567" y="5889992"/>
            <a:ext cx="4738178" cy="3143250"/>
            <a:chOff x="0" y="0"/>
            <a:chExt cx="1109178" cy="735815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1109178" cy="735815"/>
            </a:xfrm>
            <a:custGeom>
              <a:avLst/>
              <a:gdLst/>
              <a:ahLst/>
              <a:cxnLst/>
              <a:rect r="r" b="b" t="t" l="l"/>
              <a:pathLst>
                <a:path h="735815" w="1109178">
                  <a:moveTo>
                    <a:pt x="984718" y="735815"/>
                  </a:moveTo>
                  <a:lnTo>
                    <a:pt x="124460" y="735815"/>
                  </a:lnTo>
                  <a:cubicBezTo>
                    <a:pt x="55880" y="735815"/>
                    <a:pt x="0" y="679935"/>
                    <a:pt x="0" y="61135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984718" y="0"/>
                  </a:lnTo>
                  <a:cubicBezTo>
                    <a:pt x="1053298" y="0"/>
                    <a:pt x="1109178" y="55880"/>
                    <a:pt x="1109178" y="124460"/>
                  </a:cubicBezTo>
                  <a:lnTo>
                    <a:pt x="1109178" y="611355"/>
                  </a:lnTo>
                  <a:cubicBezTo>
                    <a:pt x="1109178" y="679935"/>
                    <a:pt x="1053298" y="735815"/>
                    <a:pt x="984718" y="735815"/>
                  </a:cubicBezTo>
                  <a:close/>
                </a:path>
              </a:pathLst>
            </a:custGeom>
            <a:solidFill>
              <a:srgbClr val="DADDF1"/>
            </a:solidFill>
          </p:spPr>
        </p:sp>
      </p:grpSp>
      <p:sp>
        <p:nvSpPr>
          <p:cNvPr name="Freeform 40" id="40"/>
          <p:cNvSpPr/>
          <p:nvPr/>
        </p:nvSpPr>
        <p:spPr>
          <a:xfrm flipH="false" flipV="false" rot="0">
            <a:off x="12257210" y="1442557"/>
            <a:ext cx="3053278" cy="3700943"/>
          </a:xfrm>
          <a:custGeom>
            <a:avLst/>
            <a:gdLst/>
            <a:ahLst/>
            <a:cxnLst/>
            <a:rect r="r" b="b" t="t" l="l"/>
            <a:pathLst>
              <a:path h="3700943" w="3053278">
                <a:moveTo>
                  <a:pt x="0" y="0"/>
                </a:moveTo>
                <a:lnTo>
                  <a:pt x="3053278" y="0"/>
                </a:lnTo>
                <a:lnTo>
                  <a:pt x="3053278" y="3700943"/>
                </a:lnTo>
                <a:lnTo>
                  <a:pt x="0" y="37009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1" id="41"/>
          <p:cNvSpPr txBox="true"/>
          <p:nvPr/>
        </p:nvSpPr>
        <p:spPr>
          <a:xfrm rot="0">
            <a:off x="3126173" y="2750630"/>
            <a:ext cx="7344375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99"/>
              </a:lnSpc>
            </a:pPr>
            <a:r>
              <a:rPr lang="en-US" b="true" sz="6999">
                <a:solidFill>
                  <a:srgbClr val="24225C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Proposed Solution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2765435" y="6389584"/>
            <a:ext cx="3632876" cy="2042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60"/>
              </a:lnSpc>
            </a:pPr>
            <a:r>
              <a:rPr lang="en-US" b="true" sz="4200">
                <a:solidFill>
                  <a:srgbClr val="1D2896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AI-based hygiene &amp; taste rating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253218" y="9660329"/>
            <a:ext cx="2355266" cy="26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www.saradas.in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5938863" y="9660329"/>
            <a:ext cx="1088270" cy="26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05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7194225" y="6778050"/>
            <a:ext cx="3880500" cy="12652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38"/>
              </a:lnSpc>
            </a:pPr>
            <a:r>
              <a:rPr lang="en-US" b="true" sz="3875">
                <a:solidFill>
                  <a:srgbClr val="1D2896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Awareness/</a:t>
            </a:r>
          </a:p>
          <a:p>
            <a:pPr algn="l">
              <a:lnSpc>
                <a:spcPts val="5038"/>
              </a:lnSpc>
            </a:pPr>
            <a:r>
              <a:rPr lang="en-US" b="true" sz="3875">
                <a:solidFill>
                  <a:srgbClr val="1D2896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training modules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2056214" y="6389584"/>
            <a:ext cx="4119578" cy="2042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60"/>
              </a:lnSpc>
            </a:pPr>
            <a:r>
              <a:rPr lang="en-US" b="true" sz="4200">
                <a:solidFill>
                  <a:srgbClr val="1D2896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Digital certification for compliant stalls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138238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848600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238250"/>
            <a:ext cx="7883134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b="true" sz="6999">
                <a:solidFill>
                  <a:srgbClr val="24225C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AI Role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820782" y="3113010"/>
            <a:ext cx="11150191" cy="673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7"/>
              </a:lnSpc>
            </a:pPr>
            <a:r>
              <a:rPr lang="en-US" sz="5430" b="true">
                <a:solidFill>
                  <a:srgbClr val="24225C"/>
                </a:solidFill>
                <a:latin typeface="Barlow Bold"/>
                <a:ea typeface="Barlow Bold"/>
                <a:cs typeface="Barlow Bold"/>
                <a:sym typeface="Barlow Bold"/>
              </a:rPr>
              <a:t>Analyze customer reviews &amp; images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820782" y="4300499"/>
            <a:ext cx="11150191" cy="673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7"/>
              </a:lnSpc>
            </a:pPr>
            <a:r>
              <a:rPr lang="en-US" sz="5430" b="true">
                <a:solidFill>
                  <a:srgbClr val="24225C"/>
                </a:solidFill>
                <a:latin typeface="Barlow Bold"/>
                <a:ea typeface="Barlow Bold"/>
                <a:cs typeface="Barlow Bold"/>
                <a:sym typeface="Barlow Bold"/>
              </a:rPr>
              <a:t>Generate CleanScore &amp; TasteScore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820782" y="5487989"/>
            <a:ext cx="8439939" cy="1292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7"/>
              </a:lnSpc>
            </a:pPr>
            <a:r>
              <a:rPr lang="en-US" sz="5430" b="true">
                <a:solidFill>
                  <a:srgbClr val="24225C"/>
                </a:solidFill>
                <a:latin typeface="Barlow Bold"/>
                <a:ea typeface="Barlow Bold"/>
                <a:cs typeface="Barlow Bold"/>
                <a:sym typeface="Barlow Bold"/>
              </a:rPr>
              <a:t>Sentiment analysis + image recognition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-7268617">
            <a:off x="11642282" y="-6675289"/>
            <a:ext cx="12657383" cy="10287000"/>
          </a:xfrm>
          <a:custGeom>
            <a:avLst/>
            <a:gdLst/>
            <a:ahLst/>
            <a:cxnLst/>
            <a:rect r="r" b="b" t="t" l="l"/>
            <a:pathLst>
              <a:path h="10287000" w="12657383">
                <a:moveTo>
                  <a:pt x="0" y="0"/>
                </a:moveTo>
                <a:lnTo>
                  <a:pt x="12657383" y="0"/>
                </a:lnTo>
                <a:lnTo>
                  <a:pt x="1265738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3414681">
            <a:off x="-5458584" y="3995569"/>
            <a:ext cx="12657383" cy="10287000"/>
          </a:xfrm>
          <a:custGeom>
            <a:avLst/>
            <a:gdLst/>
            <a:ahLst/>
            <a:cxnLst/>
            <a:rect r="r" b="b" t="t" l="l"/>
            <a:pathLst>
              <a:path h="10287000" w="12657383">
                <a:moveTo>
                  <a:pt x="0" y="0"/>
                </a:moveTo>
                <a:lnTo>
                  <a:pt x="12657382" y="0"/>
                </a:lnTo>
                <a:lnTo>
                  <a:pt x="1265738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028700" y="9544050"/>
            <a:ext cx="473857" cy="473857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3371556" y="9544050"/>
            <a:ext cx="473857" cy="473857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265629" y="9544050"/>
            <a:ext cx="2342856" cy="473857"/>
            <a:chOff x="0" y="0"/>
            <a:chExt cx="617048" cy="12480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17048" cy="124802"/>
            </a:xfrm>
            <a:custGeom>
              <a:avLst/>
              <a:gdLst/>
              <a:ahLst/>
              <a:cxnLst/>
              <a:rect r="r" b="b" t="t" l="l"/>
              <a:pathLst>
                <a:path h="124802" w="617048">
                  <a:moveTo>
                    <a:pt x="0" y="0"/>
                  </a:moveTo>
                  <a:lnTo>
                    <a:pt x="617048" y="0"/>
                  </a:lnTo>
                  <a:lnTo>
                    <a:pt x="617048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28575"/>
              <a:ext cx="617048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5701935" y="9544050"/>
            <a:ext cx="473857" cy="473857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6790205" y="9544050"/>
            <a:ext cx="473857" cy="473857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5938863" y="9544050"/>
            <a:ext cx="1088270" cy="473857"/>
            <a:chOff x="0" y="0"/>
            <a:chExt cx="286623" cy="124802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86623" cy="124802"/>
            </a:xfrm>
            <a:custGeom>
              <a:avLst/>
              <a:gdLst/>
              <a:ahLst/>
              <a:cxnLst/>
              <a:rect r="r" b="b" t="t" l="l"/>
              <a:pathLst>
                <a:path h="124802" w="286623">
                  <a:moveTo>
                    <a:pt x="0" y="0"/>
                  </a:moveTo>
                  <a:lnTo>
                    <a:pt x="286623" y="0"/>
                  </a:lnTo>
                  <a:lnTo>
                    <a:pt x="28662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28575"/>
              <a:ext cx="286623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AutoShape 28" id="28"/>
          <p:cNvSpPr/>
          <p:nvPr/>
        </p:nvSpPr>
        <p:spPr>
          <a:xfrm>
            <a:off x="7317043" y="2602230"/>
            <a:ext cx="1063114" cy="0"/>
          </a:xfrm>
          <a:prstGeom prst="line">
            <a:avLst/>
          </a:prstGeom>
          <a:ln cap="flat" w="19050">
            <a:solidFill>
              <a:srgbClr val="1D28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29" id="29"/>
          <p:cNvSpPr/>
          <p:nvPr/>
        </p:nvSpPr>
        <p:spPr>
          <a:xfrm flipH="false" flipV="false" rot="0">
            <a:off x="1265629" y="3874992"/>
            <a:ext cx="3089724" cy="2921193"/>
          </a:xfrm>
          <a:custGeom>
            <a:avLst/>
            <a:gdLst/>
            <a:ahLst/>
            <a:cxnLst/>
            <a:rect r="r" b="b" t="t" l="l"/>
            <a:pathLst>
              <a:path h="2921193" w="3089724">
                <a:moveTo>
                  <a:pt x="0" y="0"/>
                </a:moveTo>
                <a:lnTo>
                  <a:pt x="3089723" y="0"/>
                </a:lnTo>
                <a:lnTo>
                  <a:pt x="3089723" y="2921194"/>
                </a:lnTo>
                <a:lnTo>
                  <a:pt x="0" y="292119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5692633" y="5489324"/>
            <a:ext cx="1128149" cy="662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7"/>
              </a:lnSpc>
            </a:pPr>
            <a:r>
              <a:rPr lang="en-US" b="true" sz="5430">
                <a:solidFill>
                  <a:srgbClr val="2169AC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03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5692633" y="3112006"/>
            <a:ext cx="1128149" cy="662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7"/>
              </a:lnSpc>
            </a:pPr>
            <a:r>
              <a:rPr lang="en-US" b="true" sz="5430">
                <a:solidFill>
                  <a:srgbClr val="2169AC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01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5692633" y="4300665"/>
            <a:ext cx="1128149" cy="662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7"/>
              </a:lnSpc>
            </a:pPr>
            <a:r>
              <a:rPr lang="en-US" b="true" sz="5430">
                <a:solidFill>
                  <a:srgbClr val="2169AC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02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253218" y="9660329"/>
            <a:ext cx="2355266" cy="26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b="true" sz="2000">
                <a:solidFill>
                  <a:srgbClr val="FEFEFE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www.saradas.in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5938863" y="9660329"/>
            <a:ext cx="1088270" cy="26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06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0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5400000">
            <a:off x="9134475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400000">
            <a:off x="-1143000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2501112"/>
            <a:ext cx="975793" cy="975793"/>
          </a:xfrm>
          <a:custGeom>
            <a:avLst/>
            <a:gdLst/>
            <a:ahLst/>
            <a:cxnLst/>
            <a:rect r="r" b="b" t="t" l="l"/>
            <a:pathLst>
              <a:path h="975793" w="975793">
                <a:moveTo>
                  <a:pt x="0" y="0"/>
                </a:moveTo>
                <a:lnTo>
                  <a:pt x="975793" y="0"/>
                </a:lnTo>
                <a:lnTo>
                  <a:pt x="975793" y="975793"/>
                </a:lnTo>
                <a:lnTo>
                  <a:pt x="0" y="9757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rot="0">
            <a:off x="0" y="2946146"/>
            <a:ext cx="18288000" cy="0"/>
          </a:xfrm>
          <a:prstGeom prst="line">
            <a:avLst/>
          </a:prstGeom>
          <a:ln cap="flat" w="85725">
            <a:solidFill>
              <a:srgbClr val="24225C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284162" y="2756574"/>
            <a:ext cx="464868" cy="464868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939E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6737" y="3717679"/>
            <a:ext cx="2851641" cy="2851641"/>
            <a:chOff x="0" y="0"/>
            <a:chExt cx="660400" cy="6604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60400" cy="660400"/>
            </a:xfrm>
            <a:custGeom>
              <a:avLst/>
              <a:gdLst/>
              <a:ahLst/>
              <a:cxnLst/>
              <a:rect r="r" b="b" t="t" l="l"/>
              <a:pathLst>
                <a:path h="660400" w="660400">
                  <a:moveTo>
                    <a:pt x="53594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5940" y="0"/>
                  </a:lnTo>
                  <a:cubicBezTo>
                    <a:pt x="604520" y="0"/>
                    <a:pt x="660400" y="55880"/>
                    <a:pt x="660400" y="124460"/>
                  </a:cubicBezTo>
                  <a:lnTo>
                    <a:pt x="660400" y="535940"/>
                  </a:lnTo>
                  <a:cubicBezTo>
                    <a:pt x="660400" y="604520"/>
                    <a:pt x="604520" y="660400"/>
                    <a:pt x="535940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028700" y="9544050"/>
            <a:ext cx="473857" cy="473857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3371556" y="9544050"/>
            <a:ext cx="473857" cy="473857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65629" y="9544050"/>
            <a:ext cx="2342856" cy="473857"/>
            <a:chOff x="0" y="0"/>
            <a:chExt cx="617048" cy="12480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17048" cy="124802"/>
            </a:xfrm>
            <a:custGeom>
              <a:avLst/>
              <a:gdLst/>
              <a:ahLst/>
              <a:cxnLst/>
              <a:rect r="r" b="b" t="t" l="l"/>
              <a:pathLst>
                <a:path h="124802" w="617048">
                  <a:moveTo>
                    <a:pt x="0" y="0"/>
                  </a:moveTo>
                  <a:lnTo>
                    <a:pt x="617048" y="0"/>
                  </a:lnTo>
                  <a:lnTo>
                    <a:pt x="617048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28575"/>
              <a:ext cx="617048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5701935" y="9544050"/>
            <a:ext cx="473857" cy="473857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6790205" y="9544050"/>
            <a:ext cx="473857" cy="473857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5938863" y="9544050"/>
            <a:ext cx="1088270" cy="473857"/>
            <a:chOff x="0" y="0"/>
            <a:chExt cx="286623" cy="12480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86623" cy="124802"/>
            </a:xfrm>
            <a:custGeom>
              <a:avLst/>
              <a:gdLst/>
              <a:ahLst/>
              <a:cxnLst/>
              <a:rect r="r" b="b" t="t" l="l"/>
              <a:pathLst>
                <a:path h="124802" w="286623">
                  <a:moveTo>
                    <a:pt x="0" y="0"/>
                  </a:moveTo>
                  <a:lnTo>
                    <a:pt x="286623" y="0"/>
                  </a:lnTo>
                  <a:lnTo>
                    <a:pt x="28662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28575"/>
              <a:ext cx="286623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8674905" y="9544050"/>
            <a:ext cx="473857" cy="473857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9139238" y="9544050"/>
            <a:ext cx="473857" cy="473857"/>
            <a:chOff x="0" y="0"/>
            <a:chExt cx="812800" cy="8128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8911834" y="9544050"/>
            <a:ext cx="464332" cy="473857"/>
            <a:chOff x="0" y="0"/>
            <a:chExt cx="122293" cy="124802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22293" cy="124802"/>
            </a:xfrm>
            <a:custGeom>
              <a:avLst/>
              <a:gdLst/>
              <a:ahLst/>
              <a:cxnLst/>
              <a:rect r="r" b="b" t="t" l="l"/>
              <a:pathLst>
                <a:path h="124802" w="122293">
                  <a:moveTo>
                    <a:pt x="0" y="0"/>
                  </a:moveTo>
                  <a:lnTo>
                    <a:pt x="122293" y="0"/>
                  </a:lnTo>
                  <a:lnTo>
                    <a:pt x="12229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28575"/>
              <a:ext cx="122293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Freeform 38" id="38"/>
          <p:cNvSpPr/>
          <p:nvPr/>
        </p:nvSpPr>
        <p:spPr>
          <a:xfrm flipH="false" flipV="false" rot="0">
            <a:off x="8973740" y="9648895"/>
            <a:ext cx="350045" cy="281309"/>
          </a:xfrm>
          <a:custGeom>
            <a:avLst/>
            <a:gdLst/>
            <a:ahLst/>
            <a:cxnLst/>
            <a:rect r="r" b="b" t="t" l="l"/>
            <a:pathLst>
              <a:path h="281309" w="350045">
                <a:moveTo>
                  <a:pt x="0" y="0"/>
                </a:moveTo>
                <a:lnTo>
                  <a:pt x="350045" y="0"/>
                </a:lnTo>
                <a:lnTo>
                  <a:pt x="350045" y="281309"/>
                </a:lnTo>
                <a:lnTo>
                  <a:pt x="0" y="28130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9" id="39"/>
          <p:cNvSpPr txBox="true"/>
          <p:nvPr/>
        </p:nvSpPr>
        <p:spPr>
          <a:xfrm rot="0">
            <a:off x="1028700" y="1008219"/>
            <a:ext cx="16221075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b="true" sz="6999">
                <a:solidFill>
                  <a:srgbClr val="24225C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Implementation Flow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253218" y="9660329"/>
            <a:ext cx="2355266" cy="26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b="true" sz="2000">
                <a:solidFill>
                  <a:srgbClr val="FEFEFE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www.saradas.in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5938863" y="9660329"/>
            <a:ext cx="1088270" cy="26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07</a:t>
            </a:r>
          </a:p>
        </p:txBody>
      </p:sp>
      <p:sp>
        <p:nvSpPr>
          <p:cNvPr name="Freeform 42" id="42"/>
          <p:cNvSpPr/>
          <p:nvPr/>
        </p:nvSpPr>
        <p:spPr>
          <a:xfrm flipH="false" flipV="false" rot="0">
            <a:off x="4208997" y="2501112"/>
            <a:ext cx="975793" cy="975793"/>
          </a:xfrm>
          <a:custGeom>
            <a:avLst/>
            <a:gdLst/>
            <a:ahLst/>
            <a:cxnLst/>
            <a:rect r="r" b="b" t="t" l="l"/>
            <a:pathLst>
              <a:path h="975793" w="975793">
                <a:moveTo>
                  <a:pt x="0" y="0"/>
                </a:moveTo>
                <a:lnTo>
                  <a:pt x="975793" y="0"/>
                </a:lnTo>
                <a:lnTo>
                  <a:pt x="975793" y="975793"/>
                </a:lnTo>
                <a:lnTo>
                  <a:pt x="0" y="9757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3" id="43"/>
          <p:cNvGrpSpPr/>
          <p:nvPr/>
        </p:nvGrpSpPr>
        <p:grpSpPr>
          <a:xfrm rot="0">
            <a:off x="4464460" y="2756574"/>
            <a:ext cx="464868" cy="464868"/>
            <a:chOff x="0" y="0"/>
            <a:chExt cx="812800" cy="812800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939E6"/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Freeform 46" id="46"/>
          <p:cNvSpPr/>
          <p:nvPr/>
        </p:nvSpPr>
        <p:spPr>
          <a:xfrm flipH="false" flipV="false" rot="0">
            <a:off x="10261709" y="2499790"/>
            <a:ext cx="975793" cy="975793"/>
          </a:xfrm>
          <a:custGeom>
            <a:avLst/>
            <a:gdLst/>
            <a:ahLst/>
            <a:cxnLst/>
            <a:rect r="r" b="b" t="t" l="l"/>
            <a:pathLst>
              <a:path h="975793" w="975793">
                <a:moveTo>
                  <a:pt x="0" y="0"/>
                </a:moveTo>
                <a:lnTo>
                  <a:pt x="975793" y="0"/>
                </a:lnTo>
                <a:lnTo>
                  <a:pt x="975793" y="975792"/>
                </a:lnTo>
                <a:lnTo>
                  <a:pt x="0" y="9757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7" id="47"/>
          <p:cNvGrpSpPr/>
          <p:nvPr/>
        </p:nvGrpSpPr>
        <p:grpSpPr>
          <a:xfrm rot="0">
            <a:off x="10517171" y="2755252"/>
            <a:ext cx="464868" cy="464868"/>
            <a:chOff x="0" y="0"/>
            <a:chExt cx="812800" cy="812800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939E6"/>
            </a:solidFill>
          </p:spPr>
        </p:sp>
        <p:sp>
          <p:nvSpPr>
            <p:cNvPr name="TextBox 49" id="4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Freeform 50" id="50"/>
          <p:cNvSpPr/>
          <p:nvPr/>
        </p:nvSpPr>
        <p:spPr>
          <a:xfrm flipH="false" flipV="false" rot="0">
            <a:off x="16251318" y="2479891"/>
            <a:ext cx="975793" cy="975793"/>
          </a:xfrm>
          <a:custGeom>
            <a:avLst/>
            <a:gdLst/>
            <a:ahLst/>
            <a:cxnLst/>
            <a:rect r="r" b="b" t="t" l="l"/>
            <a:pathLst>
              <a:path h="975793" w="975793">
                <a:moveTo>
                  <a:pt x="0" y="0"/>
                </a:moveTo>
                <a:lnTo>
                  <a:pt x="975792" y="0"/>
                </a:lnTo>
                <a:lnTo>
                  <a:pt x="975792" y="975792"/>
                </a:lnTo>
                <a:lnTo>
                  <a:pt x="0" y="9757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1" id="51"/>
          <p:cNvGrpSpPr/>
          <p:nvPr/>
        </p:nvGrpSpPr>
        <p:grpSpPr>
          <a:xfrm rot="0">
            <a:off x="16506780" y="2735353"/>
            <a:ext cx="464868" cy="464868"/>
            <a:chOff x="0" y="0"/>
            <a:chExt cx="812800" cy="812800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939E6"/>
            </a:solidFill>
          </p:spPr>
        </p:sp>
        <p:sp>
          <p:nvSpPr>
            <p:cNvPr name="TextBox 53" id="5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Freeform 54" id="54"/>
          <p:cNvSpPr/>
          <p:nvPr/>
        </p:nvSpPr>
        <p:spPr>
          <a:xfrm flipH="false" flipV="false" rot="0">
            <a:off x="7254403" y="2499790"/>
            <a:ext cx="975793" cy="975793"/>
          </a:xfrm>
          <a:custGeom>
            <a:avLst/>
            <a:gdLst/>
            <a:ahLst/>
            <a:cxnLst/>
            <a:rect r="r" b="b" t="t" l="l"/>
            <a:pathLst>
              <a:path h="975793" w="975793">
                <a:moveTo>
                  <a:pt x="0" y="0"/>
                </a:moveTo>
                <a:lnTo>
                  <a:pt x="975793" y="0"/>
                </a:lnTo>
                <a:lnTo>
                  <a:pt x="975793" y="975792"/>
                </a:lnTo>
                <a:lnTo>
                  <a:pt x="0" y="9757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5" id="55"/>
          <p:cNvGrpSpPr/>
          <p:nvPr/>
        </p:nvGrpSpPr>
        <p:grpSpPr>
          <a:xfrm rot="0">
            <a:off x="7509865" y="2755252"/>
            <a:ext cx="464868" cy="464868"/>
            <a:chOff x="0" y="0"/>
            <a:chExt cx="812800" cy="812800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939E6"/>
            </a:solidFill>
          </p:spPr>
        </p:sp>
        <p:sp>
          <p:nvSpPr>
            <p:cNvPr name="TextBox 57" id="5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Freeform 58" id="58"/>
          <p:cNvSpPr/>
          <p:nvPr/>
        </p:nvSpPr>
        <p:spPr>
          <a:xfrm flipH="false" flipV="false" rot="0">
            <a:off x="13256225" y="2499790"/>
            <a:ext cx="975793" cy="975793"/>
          </a:xfrm>
          <a:custGeom>
            <a:avLst/>
            <a:gdLst/>
            <a:ahLst/>
            <a:cxnLst/>
            <a:rect r="r" b="b" t="t" l="l"/>
            <a:pathLst>
              <a:path h="975793" w="975793">
                <a:moveTo>
                  <a:pt x="0" y="0"/>
                </a:moveTo>
                <a:lnTo>
                  <a:pt x="975793" y="0"/>
                </a:lnTo>
                <a:lnTo>
                  <a:pt x="975793" y="975792"/>
                </a:lnTo>
                <a:lnTo>
                  <a:pt x="0" y="9757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9" id="59"/>
          <p:cNvGrpSpPr/>
          <p:nvPr/>
        </p:nvGrpSpPr>
        <p:grpSpPr>
          <a:xfrm rot="0">
            <a:off x="13511687" y="2755252"/>
            <a:ext cx="464868" cy="464868"/>
            <a:chOff x="0" y="0"/>
            <a:chExt cx="812800" cy="812800"/>
          </a:xfrm>
        </p:grpSpPr>
        <p:sp>
          <p:nvSpPr>
            <p:cNvPr name="Freeform 60" id="6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939E6"/>
            </a:solidFill>
          </p:spPr>
        </p:sp>
        <p:sp>
          <p:nvSpPr>
            <p:cNvPr name="TextBox 61" id="61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62" id="62"/>
          <p:cNvGrpSpPr/>
          <p:nvPr/>
        </p:nvGrpSpPr>
        <p:grpSpPr>
          <a:xfrm rot="0">
            <a:off x="3309173" y="3717679"/>
            <a:ext cx="2851641" cy="2851641"/>
            <a:chOff x="0" y="0"/>
            <a:chExt cx="660400" cy="660400"/>
          </a:xfrm>
        </p:grpSpPr>
        <p:sp>
          <p:nvSpPr>
            <p:cNvPr name="Freeform 63" id="63"/>
            <p:cNvSpPr/>
            <p:nvPr/>
          </p:nvSpPr>
          <p:spPr>
            <a:xfrm flipH="false" flipV="false" rot="0">
              <a:off x="0" y="0"/>
              <a:ext cx="660400" cy="660400"/>
            </a:xfrm>
            <a:custGeom>
              <a:avLst/>
              <a:gdLst/>
              <a:ahLst/>
              <a:cxnLst/>
              <a:rect r="r" b="b" t="t" l="l"/>
              <a:pathLst>
                <a:path h="660400" w="660400">
                  <a:moveTo>
                    <a:pt x="53594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5940" y="0"/>
                  </a:lnTo>
                  <a:cubicBezTo>
                    <a:pt x="604520" y="0"/>
                    <a:pt x="660400" y="55880"/>
                    <a:pt x="660400" y="124460"/>
                  </a:cubicBezTo>
                  <a:lnTo>
                    <a:pt x="660400" y="535940"/>
                  </a:lnTo>
                  <a:cubicBezTo>
                    <a:pt x="660400" y="604520"/>
                    <a:pt x="604520" y="660400"/>
                    <a:pt x="535940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4" id="64"/>
          <p:cNvGrpSpPr/>
          <p:nvPr/>
        </p:nvGrpSpPr>
        <p:grpSpPr>
          <a:xfrm rot="0">
            <a:off x="6301500" y="3717679"/>
            <a:ext cx="2851641" cy="2851641"/>
            <a:chOff x="0" y="0"/>
            <a:chExt cx="660400" cy="660400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0" y="0"/>
              <a:ext cx="660400" cy="660400"/>
            </a:xfrm>
            <a:custGeom>
              <a:avLst/>
              <a:gdLst/>
              <a:ahLst/>
              <a:cxnLst/>
              <a:rect r="r" b="b" t="t" l="l"/>
              <a:pathLst>
                <a:path h="660400" w="660400">
                  <a:moveTo>
                    <a:pt x="53594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5940" y="0"/>
                  </a:lnTo>
                  <a:cubicBezTo>
                    <a:pt x="604520" y="0"/>
                    <a:pt x="660400" y="55880"/>
                    <a:pt x="660400" y="124460"/>
                  </a:cubicBezTo>
                  <a:lnTo>
                    <a:pt x="660400" y="535940"/>
                  </a:lnTo>
                  <a:cubicBezTo>
                    <a:pt x="660400" y="604520"/>
                    <a:pt x="604520" y="660400"/>
                    <a:pt x="535940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6" id="66"/>
          <p:cNvGrpSpPr/>
          <p:nvPr/>
        </p:nvGrpSpPr>
        <p:grpSpPr>
          <a:xfrm rot="0">
            <a:off x="9323785" y="3717679"/>
            <a:ext cx="2851641" cy="2851641"/>
            <a:chOff x="0" y="0"/>
            <a:chExt cx="660400" cy="660400"/>
          </a:xfrm>
        </p:grpSpPr>
        <p:sp>
          <p:nvSpPr>
            <p:cNvPr name="Freeform 67" id="67"/>
            <p:cNvSpPr/>
            <p:nvPr/>
          </p:nvSpPr>
          <p:spPr>
            <a:xfrm flipH="false" flipV="false" rot="0">
              <a:off x="0" y="0"/>
              <a:ext cx="660400" cy="660400"/>
            </a:xfrm>
            <a:custGeom>
              <a:avLst/>
              <a:gdLst/>
              <a:ahLst/>
              <a:cxnLst/>
              <a:rect r="r" b="b" t="t" l="l"/>
              <a:pathLst>
                <a:path h="660400" w="660400">
                  <a:moveTo>
                    <a:pt x="53594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5940" y="0"/>
                  </a:lnTo>
                  <a:cubicBezTo>
                    <a:pt x="604520" y="0"/>
                    <a:pt x="660400" y="55880"/>
                    <a:pt x="660400" y="124460"/>
                  </a:cubicBezTo>
                  <a:lnTo>
                    <a:pt x="660400" y="535940"/>
                  </a:lnTo>
                  <a:cubicBezTo>
                    <a:pt x="660400" y="604520"/>
                    <a:pt x="604520" y="660400"/>
                    <a:pt x="535940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8" id="68"/>
          <p:cNvGrpSpPr/>
          <p:nvPr/>
        </p:nvGrpSpPr>
        <p:grpSpPr>
          <a:xfrm rot="0">
            <a:off x="12318301" y="3717679"/>
            <a:ext cx="2851641" cy="2851641"/>
            <a:chOff x="0" y="0"/>
            <a:chExt cx="660400" cy="660400"/>
          </a:xfrm>
        </p:grpSpPr>
        <p:sp>
          <p:nvSpPr>
            <p:cNvPr name="Freeform 69" id="69"/>
            <p:cNvSpPr/>
            <p:nvPr/>
          </p:nvSpPr>
          <p:spPr>
            <a:xfrm flipH="false" flipV="false" rot="0">
              <a:off x="0" y="0"/>
              <a:ext cx="660400" cy="660400"/>
            </a:xfrm>
            <a:custGeom>
              <a:avLst/>
              <a:gdLst/>
              <a:ahLst/>
              <a:cxnLst/>
              <a:rect r="r" b="b" t="t" l="l"/>
              <a:pathLst>
                <a:path h="660400" w="660400">
                  <a:moveTo>
                    <a:pt x="53594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5940" y="0"/>
                  </a:lnTo>
                  <a:cubicBezTo>
                    <a:pt x="604520" y="0"/>
                    <a:pt x="660400" y="55880"/>
                    <a:pt x="660400" y="124460"/>
                  </a:cubicBezTo>
                  <a:lnTo>
                    <a:pt x="660400" y="535940"/>
                  </a:lnTo>
                  <a:cubicBezTo>
                    <a:pt x="660400" y="604520"/>
                    <a:pt x="604520" y="660400"/>
                    <a:pt x="535940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70" id="70"/>
          <p:cNvGrpSpPr/>
          <p:nvPr/>
        </p:nvGrpSpPr>
        <p:grpSpPr>
          <a:xfrm rot="0">
            <a:off x="15364385" y="3717679"/>
            <a:ext cx="2851641" cy="2851641"/>
            <a:chOff x="0" y="0"/>
            <a:chExt cx="660400" cy="660400"/>
          </a:xfrm>
        </p:grpSpPr>
        <p:sp>
          <p:nvSpPr>
            <p:cNvPr name="Freeform 71" id="71"/>
            <p:cNvSpPr/>
            <p:nvPr/>
          </p:nvSpPr>
          <p:spPr>
            <a:xfrm flipH="false" flipV="false" rot="0">
              <a:off x="0" y="0"/>
              <a:ext cx="660400" cy="660400"/>
            </a:xfrm>
            <a:custGeom>
              <a:avLst/>
              <a:gdLst/>
              <a:ahLst/>
              <a:cxnLst/>
              <a:rect r="r" b="b" t="t" l="l"/>
              <a:pathLst>
                <a:path h="660400" w="660400">
                  <a:moveTo>
                    <a:pt x="53594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5940" y="0"/>
                  </a:lnTo>
                  <a:cubicBezTo>
                    <a:pt x="604520" y="0"/>
                    <a:pt x="660400" y="55880"/>
                    <a:pt x="660400" y="124460"/>
                  </a:cubicBezTo>
                  <a:lnTo>
                    <a:pt x="660400" y="535940"/>
                  </a:lnTo>
                  <a:cubicBezTo>
                    <a:pt x="660400" y="604520"/>
                    <a:pt x="604520" y="660400"/>
                    <a:pt x="535940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72" id="72"/>
          <p:cNvSpPr txBox="true"/>
          <p:nvPr/>
        </p:nvSpPr>
        <p:spPr>
          <a:xfrm rot="0">
            <a:off x="380542" y="4652327"/>
            <a:ext cx="224403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</a:t>
            </a: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urvey</a:t>
            </a:r>
          </a:p>
        </p:txBody>
      </p:sp>
      <p:sp>
        <p:nvSpPr>
          <p:cNvPr name="TextBox 73" id="73"/>
          <p:cNvSpPr txBox="true"/>
          <p:nvPr/>
        </p:nvSpPr>
        <p:spPr>
          <a:xfrm rot="0">
            <a:off x="3415070" y="4408000"/>
            <a:ext cx="2563647" cy="139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4"/>
              </a:lnSpc>
            </a:pPr>
            <a:r>
              <a:rPr lang="en-US" sz="399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Data</a:t>
            </a:r>
          </a:p>
          <a:p>
            <a:pPr algn="ctr">
              <a:lnSpc>
                <a:spcPts val="5594"/>
              </a:lnSpc>
            </a:pPr>
            <a:r>
              <a:rPr lang="en-US" sz="399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Coll</a:t>
            </a:r>
            <a:r>
              <a:rPr lang="en-US" b="true" sz="399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ection</a:t>
            </a:r>
          </a:p>
        </p:txBody>
      </p:sp>
      <p:sp>
        <p:nvSpPr>
          <p:cNvPr name="TextBox 74" id="74"/>
          <p:cNvSpPr txBox="true"/>
          <p:nvPr/>
        </p:nvSpPr>
        <p:spPr>
          <a:xfrm rot="0">
            <a:off x="6376241" y="4763027"/>
            <a:ext cx="2702158" cy="684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4"/>
              </a:lnSpc>
            </a:pPr>
            <a:r>
              <a:rPr lang="en-US" sz="399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AI Analys</a:t>
            </a:r>
            <a:r>
              <a:rPr lang="en-US" b="true" sz="399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is</a:t>
            </a:r>
          </a:p>
        </p:txBody>
      </p:sp>
      <p:sp>
        <p:nvSpPr>
          <p:cNvPr name="TextBox 75" id="75"/>
          <p:cNvSpPr txBox="true"/>
          <p:nvPr/>
        </p:nvSpPr>
        <p:spPr>
          <a:xfrm rot="0">
            <a:off x="9343863" y="4485232"/>
            <a:ext cx="2783937" cy="139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4"/>
              </a:lnSpc>
            </a:pPr>
            <a:r>
              <a:rPr lang="en-US" sz="399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Rating</a:t>
            </a:r>
          </a:p>
          <a:p>
            <a:pPr algn="ctr">
              <a:lnSpc>
                <a:spcPts val="5594"/>
              </a:lnSpc>
            </a:pPr>
            <a:r>
              <a:rPr lang="en-US" sz="399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Generat</a:t>
            </a:r>
            <a:r>
              <a:rPr lang="en-US" b="true" sz="399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ion</a:t>
            </a:r>
          </a:p>
        </p:txBody>
      </p:sp>
      <p:sp>
        <p:nvSpPr>
          <p:cNvPr name="TextBox 76" id="76"/>
          <p:cNvSpPr txBox="true"/>
          <p:nvPr/>
        </p:nvSpPr>
        <p:spPr>
          <a:xfrm rot="0">
            <a:off x="12892127" y="4671377"/>
            <a:ext cx="1703989" cy="684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4"/>
              </a:lnSpc>
            </a:pPr>
            <a:r>
              <a:rPr lang="en-US" sz="399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Report</a:t>
            </a:r>
          </a:p>
        </p:txBody>
      </p:sp>
      <p:sp>
        <p:nvSpPr>
          <p:cNvPr name="TextBox 77" id="77"/>
          <p:cNvSpPr txBox="true"/>
          <p:nvPr/>
        </p:nvSpPr>
        <p:spPr>
          <a:xfrm rot="0">
            <a:off x="15389017" y="4494757"/>
            <a:ext cx="2760766" cy="11074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16"/>
              </a:lnSpc>
            </a:pPr>
            <a:r>
              <a:rPr lang="en-US" sz="315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Vendor Improvement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5400000">
            <a:off x="9134475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400000">
            <a:off x="-1143000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9544050"/>
            <a:ext cx="473857" cy="473857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3371556" y="9544050"/>
            <a:ext cx="473857" cy="473857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65629" y="9544050"/>
            <a:ext cx="2342856" cy="473857"/>
            <a:chOff x="0" y="0"/>
            <a:chExt cx="617048" cy="12480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17048" cy="124802"/>
            </a:xfrm>
            <a:custGeom>
              <a:avLst/>
              <a:gdLst/>
              <a:ahLst/>
              <a:cxnLst/>
              <a:rect r="r" b="b" t="t" l="l"/>
              <a:pathLst>
                <a:path h="124802" w="617048">
                  <a:moveTo>
                    <a:pt x="0" y="0"/>
                  </a:moveTo>
                  <a:lnTo>
                    <a:pt x="617048" y="0"/>
                  </a:lnTo>
                  <a:lnTo>
                    <a:pt x="617048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28575"/>
              <a:ext cx="617048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5701935" y="9544050"/>
            <a:ext cx="473857" cy="473857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6790205" y="9544050"/>
            <a:ext cx="473857" cy="473857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5938863" y="9544050"/>
            <a:ext cx="1088270" cy="473857"/>
            <a:chOff x="0" y="0"/>
            <a:chExt cx="286623" cy="12480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86623" cy="124802"/>
            </a:xfrm>
            <a:custGeom>
              <a:avLst/>
              <a:gdLst/>
              <a:ahLst/>
              <a:cxnLst/>
              <a:rect r="r" b="b" t="t" l="l"/>
              <a:pathLst>
                <a:path h="124802" w="286623">
                  <a:moveTo>
                    <a:pt x="0" y="0"/>
                  </a:moveTo>
                  <a:lnTo>
                    <a:pt x="286623" y="0"/>
                  </a:lnTo>
                  <a:lnTo>
                    <a:pt x="28662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28575"/>
              <a:ext cx="286623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8674905" y="9544050"/>
            <a:ext cx="473857" cy="473857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9139238" y="9544050"/>
            <a:ext cx="473857" cy="473857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8911834" y="9544050"/>
            <a:ext cx="464332" cy="473857"/>
            <a:chOff x="0" y="0"/>
            <a:chExt cx="122293" cy="124802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22293" cy="124802"/>
            </a:xfrm>
            <a:custGeom>
              <a:avLst/>
              <a:gdLst/>
              <a:ahLst/>
              <a:cxnLst/>
              <a:rect r="r" b="b" t="t" l="l"/>
              <a:pathLst>
                <a:path h="124802" w="122293">
                  <a:moveTo>
                    <a:pt x="0" y="0"/>
                  </a:moveTo>
                  <a:lnTo>
                    <a:pt x="122293" y="0"/>
                  </a:lnTo>
                  <a:lnTo>
                    <a:pt x="12229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28575"/>
              <a:ext cx="122293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Freeform 31" id="31"/>
          <p:cNvSpPr/>
          <p:nvPr/>
        </p:nvSpPr>
        <p:spPr>
          <a:xfrm flipH="false" flipV="false" rot="0">
            <a:off x="8973740" y="9648895"/>
            <a:ext cx="350045" cy="281309"/>
          </a:xfrm>
          <a:custGeom>
            <a:avLst/>
            <a:gdLst/>
            <a:ahLst/>
            <a:cxnLst/>
            <a:rect r="r" b="b" t="t" l="l"/>
            <a:pathLst>
              <a:path h="281309" w="350045">
                <a:moveTo>
                  <a:pt x="0" y="0"/>
                </a:moveTo>
                <a:lnTo>
                  <a:pt x="350045" y="0"/>
                </a:lnTo>
                <a:lnTo>
                  <a:pt x="350045" y="281309"/>
                </a:lnTo>
                <a:lnTo>
                  <a:pt x="0" y="2813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2" id="32"/>
          <p:cNvGrpSpPr/>
          <p:nvPr/>
        </p:nvGrpSpPr>
        <p:grpSpPr>
          <a:xfrm rot="0">
            <a:off x="2546640" y="1891665"/>
            <a:ext cx="5137380" cy="2828925"/>
            <a:chOff x="0" y="0"/>
            <a:chExt cx="1476060" cy="8128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476060" cy="812800"/>
            </a:xfrm>
            <a:custGeom>
              <a:avLst/>
              <a:gdLst/>
              <a:ahLst/>
              <a:cxnLst/>
              <a:rect r="r" b="b" t="t" l="l"/>
              <a:pathLst>
                <a:path h="812800" w="1476060">
                  <a:moveTo>
                    <a:pt x="34660" y="0"/>
                  </a:moveTo>
                  <a:lnTo>
                    <a:pt x="1441399" y="0"/>
                  </a:lnTo>
                  <a:cubicBezTo>
                    <a:pt x="1450592" y="0"/>
                    <a:pt x="1459408" y="3652"/>
                    <a:pt x="1465908" y="10152"/>
                  </a:cubicBezTo>
                  <a:cubicBezTo>
                    <a:pt x="1472408" y="16652"/>
                    <a:pt x="1476060" y="25468"/>
                    <a:pt x="1476060" y="34660"/>
                  </a:cubicBezTo>
                  <a:lnTo>
                    <a:pt x="1476060" y="778140"/>
                  </a:lnTo>
                  <a:cubicBezTo>
                    <a:pt x="1476060" y="787332"/>
                    <a:pt x="1472408" y="796148"/>
                    <a:pt x="1465908" y="802648"/>
                  </a:cubicBezTo>
                  <a:cubicBezTo>
                    <a:pt x="1459408" y="809148"/>
                    <a:pt x="1450592" y="812800"/>
                    <a:pt x="1441399" y="812800"/>
                  </a:cubicBezTo>
                  <a:lnTo>
                    <a:pt x="34660" y="812800"/>
                  </a:lnTo>
                  <a:cubicBezTo>
                    <a:pt x="25468" y="812800"/>
                    <a:pt x="16652" y="809148"/>
                    <a:pt x="10152" y="802648"/>
                  </a:cubicBezTo>
                  <a:cubicBezTo>
                    <a:pt x="3652" y="796148"/>
                    <a:pt x="0" y="787332"/>
                    <a:pt x="0" y="778140"/>
                  </a:cubicBezTo>
                  <a:lnTo>
                    <a:pt x="0" y="34660"/>
                  </a:lnTo>
                  <a:cubicBezTo>
                    <a:pt x="0" y="25468"/>
                    <a:pt x="3652" y="16652"/>
                    <a:pt x="10152" y="10152"/>
                  </a:cubicBezTo>
                  <a:cubicBezTo>
                    <a:pt x="16652" y="3652"/>
                    <a:pt x="25468" y="0"/>
                    <a:pt x="34660" y="0"/>
                  </a:cubicBezTo>
                  <a:close/>
                </a:path>
              </a:pathLst>
            </a:custGeom>
            <a:blipFill>
              <a:blip r:embed="rId6"/>
              <a:stretch>
                <a:fillRect l="-8736" t="0" r="-8736" b="0"/>
              </a:stretch>
            </a:blipFill>
          </p:spPr>
        </p:sp>
      </p:grpSp>
      <p:sp>
        <p:nvSpPr>
          <p:cNvPr name="TextBox 34" id="34"/>
          <p:cNvSpPr txBox="true"/>
          <p:nvPr/>
        </p:nvSpPr>
        <p:spPr>
          <a:xfrm rot="0">
            <a:off x="1019175" y="935361"/>
            <a:ext cx="16230600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99"/>
              </a:lnSpc>
            </a:pPr>
            <a:r>
              <a:rPr lang="en-US" sz="6999" b="true">
                <a:solidFill>
                  <a:srgbClr val="24225C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Tools &amp; Technologies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3061719" y="5034915"/>
            <a:ext cx="3963538" cy="375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9"/>
              </a:lnSpc>
            </a:pPr>
            <a:r>
              <a:rPr lang="en-US" b="true" sz="2599">
                <a:solidFill>
                  <a:srgbClr val="1D2896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IBM Watson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1710288" y="4933455"/>
            <a:ext cx="3991647" cy="375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9"/>
              </a:lnSpc>
            </a:pPr>
            <a:r>
              <a:rPr lang="en-US" b="true" sz="2599">
                <a:solidFill>
                  <a:srgbClr val="1D2896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python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3116109" y="8842235"/>
            <a:ext cx="3998443" cy="375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9"/>
              </a:lnSpc>
            </a:pPr>
            <a:r>
              <a:rPr lang="en-US" b="true" sz="2599">
                <a:solidFill>
                  <a:srgbClr val="1D2896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canva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1615313" y="9405059"/>
            <a:ext cx="3992716" cy="375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9"/>
              </a:lnSpc>
            </a:pPr>
            <a:r>
              <a:rPr lang="en-US" b="true" sz="2599">
                <a:solidFill>
                  <a:srgbClr val="1D2896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Google Forms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253218" y="9660329"/>
            <a:ext cx="2355266" cy="26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b="true" sz="2000">
                <a:solidFill>
                  <a:srgbClr val="FEFEFE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www.saradas.in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5938863" y="9660329"/>
            <a:ext cx="1088270" cy="26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08</a:t>
            </a:r>
          </a:p>
        </p:txBody>
      </p:sp>
      <p:grpSp>
        <p:nvGrpSpPr>
          <p:cNvPr name="Group 41" id="41"/>
          <p:cNvGrpSpPr/>
          <p:nvPr/>
        </p:nvGrpSpPr>
        <p:grpSpPr>
          <a:xfrm rot="0">
            <a:off x="11771317" y="1028700"/>
            <a:ext cx="3680709" cy="3705566"/>
            <a:chOff x="0" y="0"/>
            <a:chExt cx="1476060" cy="1486028"/>
          </a:xfrm>
        </p:grpSpPr>
        <p:sp>
          <p:nvSpPr>
            <p:cNvPr name="Freeform 42" id="42"/>
            <p:cNvSpPr/>
            <p:nvPr/>
          </p:nvSpPr>
          <p:spPr>
            <a:xfrm flipH="false" flipV="false" rot="-6000">
              <a:off x="-1258" y="-1225"/>
              <a:ext cx="1478551" cy="1488478"/>
            </a:xfrm>
            <a:custGeom>
              <a:avLst/>
              <a:gdLst/>
              <a:ahLst/>
              <a:cxnLst/>
              <a:rect r="r" b="b" t="t" l="l"/>
              <a:pathLst>
                <a:path h="1488478" w="1478551">
                  <a:moveTo>
                    <a:pt x="50934" y="22"/>
                  </a:moveTo>
                  <a:lnTo>
                    <a:pt x="1430236" y="2430"/>
                  </a:lnTo>
                  <a:cubicBezTo>
                    <a:pt x="1443066" y="2452"/>
                    <a:pt x="1455363" y="7571"/>
                    <a:pt x="1464419" y="16659"/>
                  </a:cubicBezTo>
                  <a:cubicBezTo>
                    <a:pt x="1473476" y="25747"/>
                    <a:pt x="1478551" y="38061"/>
                    <a:pt x="1478529" y="50892"/>
                  </a:cubicBezTo>
                  <a:lnTo>
                    <a:pt x="1476104" y="1440163"/>
                  </a:lnTo>
                  <a:cubicBezTo>
                    <a:pt x="1476082" y="1452993"/>
                    <a:pt x="1470964" y="1465289"/>
                    <a:pt x="1461875" y="1474346"/>
                  </a:cubicBezTo>
                  <a:cubicBezTo>
                    <a:pt x="1452787" y="1483403"/>
                    <a:pt x="1440473" y="1488478"/>
                    <a:pt x="1427642" y="1488456"/>
                  </a:cubicBezTo>
                  <a:lnTo>
                    <a:pt x="48340" y="1486048"/>
                  </a:lnTo>
                  <a:cubicBezTo>
                    <a:pt x="21622" y="1486002"/>
                    <a:pt x="0" y="1464305"/>
                    <a:pt x="47" y="1437586"/>
                  </a:cubicBezTo>
                  <a:lnTo>
                    <a:pt x="2471" y="48316"/>
                  </a:lnTo>
                  <a:cubicBezTo>
                    <a:pt x="2494" y="35485"/>
                    <a:pt x="7612" y="23189"/>
                    <a:pt x="16701" y="14132"/>
                  </a:cubicBezTo>
                  <a:cubicBezTo>
                    <a:pt x="25789" y="5076"/>
                    <a:pt x="38103" y="0"/>
                    <a:pt x="50934" y="22"/>
                  </a:cubicBezTo>
                  <a:close/>
                </a:path>
              </a:pathLst>
            </a:custGeom>
            <a:blipFill>
              <a:blip r:embed="rId7"/>
              <a:stretch>
                <a:fillRect l="-342" t="-5" r="-342" b="-5"/>
              </a:stretch>
            </a:blipFill>
          </p:spPr>
        </p:sp>
      </p:grpSp>
      <p:grpSp>
        <p:nvGrpSpPr>
          <p:cNvPr name="Group 43" id="43"/>
          <p:cNvGrpSpPr/>
          <p:nvPr/>
        </p:nvGrpSpPr>
        <p:grpSpPr>
          <a:xfrm rot="0">
            <a:off x="12145493" y="5595125"/>
            <a:ext cx="2932357" cy="3663175"/>
            <a:chOff x="0" y="0"/>
            <a:chExt cx="842518" cy="1052495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842518" cy="1052495"/>
            </a:xfrm>
            <a:custGeom>
              <a:avLst/>
              <a:gdLst/>
              <a:ahLst/>
              <a:cxnLst/>
              <a:rect r="r" b="b" t="t" l="l"/>
              <a:pathLst>
                <a:path h="1052495" w="842518">
                  <a:moveTo>
                    <a:pt x="60724" y="0"/>
                  </a:moveTo>
                  <a:lnTo>
                    <a:pt x="781794" y="0"/>
                  </a:lnTo>
                  <a:cubicBezTo>
                    <a:pt x="815331" y="0"/>
                    <a:pt x="842518" y="27187"/>
                    <a:pt x="842518" y="60724"/>
                  </a:cubicBezTo>
                  <a:lnTo>
                    <a:pt x="842518" y="991771"/>
                  </a:lnTo>
                  <a:cubicBezTo>
                    <a:pt x="842518" y="1025308"/>
                    <a:pt x="815331" y="1052495"/>
                    <a:pt x="781794" y="1052495"/>
                  </a:cubicBezTo>
                  <a:lnTo>
                    <a:pt x="60724" y="1052495"/>
                  </a:lnTo>
                  <a:cubicBezTo>
                    <a:pt x="44619" y="1052495"/>
                    <a:pt x="29174" y="1046097"/>
                    <a:pt x="17786" y="1034709"/>
                  </a:cubicBezTo>
                  <a:cubicBezTo>
                    <a:pt x="6398" y="1023321"/>
                    <a:pt x="0" y="1007876"/>
                    <a:pt x="0" y="991771"/>
                  </a:cubicBezTo>
                  <a:lnTo>
                    <a:pt x="0" y="60724"/>
                  </a:lnTo>
                  <a:cubicBezTo>
                    <a:pt x="0" y="27187"/>
                    <a:pt x="27187" y="0"/>
                    <a:pt x="60724" y="0"/>
                  </a:cubicBezTo>
                  <a:close/>
                </a:path>
              </a:pathLst>
            </a:custGeom>
            <a:blipFill>
              <a:blip r:embed="rId8"/>
              <a:stretch>
                <a:fillRect l="-38238" t="0" r="-38238" b="0"/>
              </a:stretch>
            </a:blipFill>
          </p:spPr>
        </p:sp>
      </p:grpSp>
      <p:grpSp>
        <p:nvGrpSpPr>
          <p:cNvPr name="Group 45" id="45"/>
          <p:cNvGrpSpPr/>
          <p:nvPr/>
        </p:nvGrpSpPr>
        <p:grpSpPr>
          <a:xfrm rot="0">
            <a:off x="2492145" y="5595125"/>
            <a:ext cx="5137380" cy="3123285"/>
            <a:chOff x="0" y="0"/>
            <a:chExt cx="1476060" cy="897375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1476060" cy="897375"/>
            </a:xfrm>
            <a:custGeom>
              <a:avLst/>
              <a:gdLst/>
              <a:ahLst/>
              <a:cxnLst/>
              <a:rect r="r" b="b" t="t" l="l"/>
              <a:pathLst>
                <a:path h="897375" w="1476060">
                  <a:moveTo>
                    <a:pt x="34660" y="0"/>
                  </a:moveTo>
                  <a:lnTo>
                    <a:pt x="1441399" y="0"/>
                  </a:lnTo>
                  <a:cubicBezTo>
                    <a:pt x="1450592" y="0"/>
                    <a:pt x="1459408" y="3652"/>
                    <a:pt x="1465908" y="10152"/>
                  </a:cubicBezTo>
                  <a:cubicBezTo>
                    <a:pt x="1472408" y="16652"/>
                    <a:pt x="1476060" y="25468"/>
                    <a:pt x="1476060" y="34660"/>
                  </a:cubicBezTo>
                  <a:lnTo>
                    <a:pt x="1476060" y="862714"/>
                  </a:lnTo>
                  <a:cubicBezTo>
                    <a:pt x="1476060" y="871907"/>
                    <a:pt x="1472408" y="880723"/>
                    <a:pt x="1465908" y="887223"/>
                  </a:cubicBezTo>
                  <a:cubicBezTo>
                    <a:pt x="1459408" y="893723"/>
                    <a:pt x="1450592" y="897375"/>
                    <a:pt x="1441399" y="897375"/>
                  </a:cubicBezTo>
                  <a:lnTo>
                    <a:pt x="34660" y="897375"/>
                  </a:lnTo>
                  <a:cubicBezTo>
                    <a:pt x="25468" y="897375"/>
                    <a:pt x="16652" y="893723"/>
                    <a:pt x="10152" y="887223"/>
                  </a:cubicBezTo>
                  <a:cubicBezTo>
                    <a:pt x="3652" y="880723"/>
                    <a:pt x="0" y="871907"/>
                    <a:pt x="0" y="862714"/>
                  </a:cubicBezTo>
                  <a:lnTo>
                    <a:pt x="0" y="34660"/>
                  </a:lnTo>
                  <a:cubicBezTo>
                    <a:pt x="0" y="25468"/>
                    <a:pt x="3652" y="16652"/>
                    <a:pt x="10152" y="10152"/>
                  </a:cubicBezTo>
                  <a:cubicBezTo>
                    <a:pt x="16652" y="3652"/>
                    <a:pt x="25468" y="0"/>
                    <a:pt x="34660" y="0"/>
                  </a:cubicBezTo>
                  <a:close/>
                </a:path>
              </a:pathLst>
            </a:custGeom>
            <a:blipFill>
              <a:blip r:embed="rId9"/>
              <a:stretch>
                <a:fillRect l="-4040" t="0" r="-4040" b="0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143000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39238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718092" y="1047750"/>
            <a:ext cx="9545970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b="true" sz="6999">
                <a:solidFill>
                  <a:srgbClr val="24225C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Expected Outcomes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28700" y="9544050"/>
            <a:ext cx="473857" cy="47385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371556" y="9544050"/>
            <a:ext cx="473857" cy="47385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65629" y="9544050"/>
            <a:ext cx="2342856" cy="473857"/>
            <a:chOff x="0" y="0"/>
            <a:chExt cx="617048" cy="12480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17048" cy="124802"/>
            </a:xfrm>
            <a:custGeom>
              <a:avLst/>
              <a:gdLst/>
              <a:ahLst/>
              <a:cxnLst/>
              <a:rect r="r" b="b" t="t" l="l"/>
              <a:pathLst>
                <a:path h="124802" w="617048">
                  <a:moveTo>
                    <a:pt x="0" y="0"/>
                  </a:moveTo>
                  <a:lnTo>
                    <a:pt x="617048" y="0"/>
                  </a:lnTo>
                  <a:lnTo>
                    <a:pt x="617048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28575"/>
              <a:ext cx="617048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253218" y="9660329"/>
            <a:ext cx="2355266" cy="26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b="true" sz="2000">
                <a:solidFill>
                  <a:srgbClr val="FEFEFE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www.saradas.in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5701935" y="9544050"/>
            <a:ext cx="473857" cy="473857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6790205" y="9544050"/>
            <a:ext cx="473857" cy="473857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5938863" y="9544050"/>
            <a:ext cx="1088270" cy="473857"/>
            <a:chOff x="0" y="0"/>
            <a:chExt cx="286623" cy="12480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86623" cy="124802"/>
            </a:xfrm>
            <a:custGeom>
              <a:avLst/>
              <a:gdLst/>
              <a:ahLst/>
              <a:cxnLst/>
              <a:rect r="r" b="b" t="t" l="l"/>
              <a:pathLst>
                <a:path h="124802" w="286623">
                  <a:moveTo>
                    <a:pt x="0" y="0"/>
                  </a:moveTo>
                  <a:lnTo>
                    <a:pt x="286623" y="0"/>
                  </a:lnTo>
                  <a:lnTo>
                    <a:pt x="28662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28575"/>
              <a:ext cx="286623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8674905" y="9544050"/>
            <a:ext cx="473857" cy="473857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139238" y="9544050"/>
            <a:ext cx="473857" cy="473857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8911834" y="9544050"/>
            <a:ext cx="464332" cy="473857"/>
            <a:chOff x="0" y="0"/>
            <a:chExt cx="122293" cy="124802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22293" cy="124802"/>
            </a:xfrm>
            <a:custGeom>
              <a:avLst/>
              <a:gdLst/>
              <a:ahLst/>
              <a:cxnLst/>
              <a:rect r="r" b="b" t="t" l="l"/>
              <a:pathLst>
                <a:path h="124802" w="122293">
                  <a:moveTo>
                    <a:pt x="0" y="0"/>
                  </a:moveTo>
                  <a:lnTo>
                    <a:pt x="122293" y="0"/>
                  </a:lnTo>
                  <a:lnTo>
                    <a:pt x="12229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28575"/>
              <a:ext cx="122293" cy="96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Freeform 33" id="33"/>
          <p:cNvSpPr/>
          <p:nvPr/>
        </p:nvSpPr>
        <p:spPr>
          <a:xfrm flipH="false" flipV="false" rot="0">
            <a:off x="8973740" y="9648895"/>
            <a:ext cx="350045" cy="281309"/>
          </a:xfrm>
          <a:custGeom>
            <a:avLst/>
            <a:gdLst/>
            <a:ahLst/>
            <a:cxnLst/>
            <a:rect r="r" b="b" t="t" l="l"/>
            <a:pathLst>
              <a:path h="281309" w="350045">
                <a:moveTo>
                  <a:pt x="0" y="0"/>
                </a:moveTo>
                <a:lnTo>
                  <a:pt x="350045" y="0"/>
                </a:lnTo>
                <a:lnTo>
                  <a:pt x="350045" y="281309"/>
                </a:lnTo>
                <a:lnTo>
                  <a:pt x="0" y="2813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4" id="34"/>
          <p:cNvSpPr/>
          <p:nvPr/>
        </p:nvSpPr>
        <p:spPr>
          <a:xfrm flipH="false" flipV="false" rot="0">
            <a:off x="9824143" y="2476457"/>
            <a:ext cx="1390092" cy="1390092"/>
          </a:xfrm>
          <a:custGeom>
            <a:avLst/>
            <a:gdLst/>
            <a:ahLst/>
            <a:cxnLst/>
            <a:rect r="r" b="b" t="t" l="l"/>
            <a:pathLst>
              <a:path h="1390092" w="1390092">
                <a:moveTo>
                  <a:pt x="0" y="0"/>
                </a:moveTo>
                <a:lnTo>
                  <a:pt x="1390092" y="0"/>
                </a:lnTo>
                <a:lnTo>
                  <a:pt x="1390092" y="1390091"/>
                </a:lnTo>
                <a:lnTo>
                  <a:pt x="0" y="13900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5" id="35"/>
          <p:cNvSpPr/>
          <p:nvPr/>
        </p:nvSpPr>
        <p:spPr>
          <a:xfrm flipH="false" flipV="false" rot="0">
            <a:off x="9824143" y="7868208"/>
            <a:ext cx="1390092" cy="1390092"/>
          </a:xfrm>
          <a:custGeom>
            <a:avLst/>
            <a:gdLst/>
            <a:ahLst/>
            <a:cxnLst/>
            <a:rect r="r" b="b" t="t" l="l"/>
            <a:pathLst>
              <a:path h="1390092" w="1390092">
                <a:moveTo>
                  <a:pt x="0" y="0"/>
                </a:moveTo>
                <a:lnTo>
                  <a:pt x="1390092" y="0"/>
                </a:lnTo>
                <a:lnTo>
                  <a:pt x="1390092" y="1390092"/>
                </a:lnTo>
                <a:lnTo>
                  <a:pt x="0" y="139009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6" id="36"/>
          <p:cNvSpPr/>
          <p:nvPr/>
        </p:nvSpPr>
        <p:spPr>
          <a:xfrm flipH="false" flipV="false" rot="0">
            <a:off x="9865293" y="5917705"/>
            <a:ext cx="1390092" cy="1390092"/>
          </a:xfrm>
          <a:custGeom>
            <a:avLst/>
            <a:gdLst/>
            <a:ahLst/>
            <a:cxnLst/>
            <a:rect r="r" b="b" t="t" l="l"/>
            <a:pathLst>
              <a:path h="1390092" w="1390092">
                <a:moveTo>
                  <a:pt x="0" y="0"/>
                </a:moveTo>
                <a:lnTo>
                  <a:pt x="1390091" y="0"/>
                </a:lnTo>
                <a:lnTo>
                  <a:pt x="1390091" y="1390091"/>
                </a:lnTo>
                <a:lnTo>
                  <a:pt x="0" y="139009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7" id="37"/>
          <p:cNvSpPr/>
          <p:nvPr/>
        </p:nvSpPr>
        <p:spPr>
          <a:xfrm flipH="false" flipV="true" rot="-3931593">
            <a:off x="-4102852" y="-509525"/>
            <a:ext cx="12234193" cy="9253499"/>
          </a:xfrm>
          <a:custGeom>
            <a:avLst/>
            <a:gdLst/>
            <a:ahLst/>
            <a:cxnLst/>
            <a:rect r="r" b="b" t="t" l="l"/>
            <a:pathLst>
              <a:path h="9253499" w="12234193">
                <a:moveTo>
                  <a:pt x="0" y="9253498"/>
                </a:moveTo>
                <a:lnTo>
                  <a:pt x="12234193" y="9253498"/>
                </a:lnTo>
                <a:lnTo>
                  <a:pt x="12234193" y="0"/>
                </a:lnTo>
                <a:lnTo>
                  <a:pt x="0" y="0"/>
                </a:lnTo>
                <a:lnTo>
                  <a:pt x="0" y="9253498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8" id="38"/>
          <p:cNvSpPr/>
          <p:nvPr/>
        </p:nvSpPr>
        <p:spPr>
          <a:xfrm flipH="false" flipV="false" rot="0">
            <a:off x="898945" y="2556663"/>
            <a:ext cx="5892936" cy="5841373"/>
          </a:xfrm>
          <a:custGeom>
            <a:avLst/>
            <a:gdLst/>
            <a:ahLst/>
            <a:cxnLst/>
            <a:rect r="r" b="b" t="t" l="l"/>
            <a:pathLst>
              <a:path h="5841373" w="5892936">
                <a:moveTo>
                  <a:pt x="0" y="0"/>
                </a:moveTo>
                <a:lnTo>
                  <a:pt x="5892936" y="0"/>
                </a:lnTo>
                <a:lnTo>
                  <a:pt x="5892936" y="5841373"/>
                </a:lnTo>
                <a:lnTo>
                  <a:pt x="0" y="5841373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39" id="39"/>
          <p:cNvSpPr/>
          <p:nvPr/>
        </p:nvSpPr>
        <p:spPr>
          <a:xfrm flipH="false" flipV="false" rot="0">
            <a:off x="10002059" y="4404514"/>
            <a:ext cx="952779" cy="952779"/>
          </a:xfrm>
          <a:custGeom>
            <a:avLst/>
            <a:gdLst/>
            <a:ahLst/>
            <a:cxnLst/>
            <a:rect r="r" b="b" t="t" l="l"/>
            <a:pathLst>
              <a:path h="952779" w="952779">
                <a:moveTo>
                  <a:pt x="0" y="0"/>
                </a:moveTo>
                <a:lnTo>
                  <a:pt x="952779" y="0"/>
                </a:lnTo>
                <a:lnTo>
                  <a:pt x="952779" y="952779"/>
                </a:lnTo>
                <a:lnTo>
                  <a:pt x="0" y="952779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0" id="40"/>
          <p:cNvSpPr txBox="true"/>
          <p:nvPr/>
        </p:nvSpPr>
        <p:spPr>
          <a:xfrm rot="0">
            <a:off x="15938863" y="9660329"/>
            <a:ext cx="1088270" cy="26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09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1586929" y="2846161"/>
            <a:ext cx="4115006" cy="834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1"/>
              </a:lnSpc>
            </a:pPr>
            <a:r>
              <a:rPr lang="en-US" sz="3281">
                <a:solidFill>
                  <a:srgbClr val="24225C"/>
                </a:solidFill>
                <a:latin typeface="Proxima Nova"/>
                <a:ea typeface="Proxima Nova"/>
                <a:cs typeface="Proxima Nova"/>
                <a:sym typeface="Proxima Nova"/>
              </a:rPr>
              <a:t>Cleaner stalls &amp; improved hygiene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1323506" y="4701520"/>
            <a:ext cx="4150412" cy="425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1"/>
              </a:lnSpc>
            </a:pPr>
            <a:r>
              <a:rPr lang="en-US" sz="3281">
                <a:solidFill>
                  <a:srgbClr val="24225C"/>
                </a:solidFill>
                <a:latin typeface="Proxima Nova"/>
                <a:ea typeface="Proxima Nova"/>
                <a:cs typeface="Proxima Nova"/>
                <a:sym typeface="Proxima Nova"/>
              </a:rPr>
              <a:t>Consistent food taste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1364247" y="8278139"/>
            <a:ext cx="4150412" cy="834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1"/>
              </a:lnSpc>
            </a:pPr>
            <a:r>
              <a:rPr lang="en-US" sz="3281">
                <a:solidFill>
                  <a:srgbClr val="24225C"/>
                </a:solidFill>
                <a:latin typeface="Proxima Nova"/>
                <a:ea typeface="Proxima Nova"/>
                <a:cs typeface="Proxima Nova"/>
                <a:sym typeface="Proxima Nova"/>
              </a:rPr>
              <a:t>Data-driven insights for authorities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1399653" y="6580777"/>
            <a:ext cx="4115006" cy="425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1"/>
              </a:lnSpc>
            </a:pPr>
            <a:r>
              <a:rPr lang="en-US" sz="3281">
                <a:solidFill>
                  <a:srgbClr val="24225C"/>
                </a:solidFill>
                <a:latin typeface="Proxima Nova"/>
                <a:ea typeface="Proxima Nova"/>
                <a:cs typeface="Proxima Nova"/>
                <a:sym typeface="Proxima Nova"/>
              </a:rPr>
              <a:t>Better customer trust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DAG14UkSFYE</dc:identifier>
  <dcterms:modified xsi:type="dcterms:W3CDTF">2011-08-01T06:04:30Z</dcterms:modified>
  <cp:revision>1</cp:revision>
  <dc:title>Presentation</dc:title>
</cp:coreProperties>
</file>

<file path=docProps/thumbnail.jpeg>
</file>